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7" r:id="rId2"/>
    <p:sldId id="346" r:id="rId3"/>
    <p:sldId id="34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D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12"/>
  </p:normalViewPr>
  <p:slideViewPr>
    <p:cSldViewPr snapToGrid="0" snapToObjects="1">
      <p:cViewPr>
        <p:scale>
          <a:sx n="69" d="100"/>
          <a:sy n="69" d="100"/>
        </p:scale>
        <p:origin x="488"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87140-35E9-0C43-B9A5-EFD8E2D07C48}" type="datetimeFigureOut">
              <a:rPr lang="en-US" smtClean="0"/>
              <a:t>4/10/17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48E305-C94F-A845-89A9-60F3707628A7}" type="slidenum">
              <a:rPr lang="en-US" smtClean="0"/>
              <a:t>‹#›</a:t>
            </a:fld>
            <a:endParaRPr lang="en-US"/>
          </a:p>
        </p:txBody>
      </p:sp>
    </p:spTree>
    <p:extLst>
      <p:ext uri="{BB962C8B-B14F-4D97-AF65-F5344CB8AC3E}">
        <p14:creationId xmlns:p14="http://schemas.microsoft.com/office/powerpoint/2010/main" val="151263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0BD11D-9150-4C43-8A6D-CF6DD0739BD3}"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69285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D11D-9150-4C43-8A6D-CF6DD0739BD3}"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52572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D11D-9150-4C43-8A6D-CF6DD0739BD3}"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09504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rp Log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3152" y="-635320"/>
            <a:ext cx="4832629" cy="7941317"/>
          </a:xfrm>
          <a:prstGeom prst="rect">
            <a:avLst/>
          </a:prstGeom>
        </p:spPr>
      </p:pic>
      <p:sp>
        <p:nvSpPr>
          <p:cNvPr id="3" name="Flowchart: Process 2"/>
          <p:cNvSpPr/>
          <p:nvPr userDrawn="1"/>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4" name="Flowchart: Process 3"/>
          <p:cNvSpPr/>
          <p:nvPr userDrawn="1"/>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5" name="Flowchart: Process 4"/>
          <p:cNvSpPr/>
          <p:nvPr userDrawn="1"/>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6" name="Flowchart: Process 5"/>
          <p:cNvSpPr/>
          <p:nvPr userDrawn="1"/>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427" y="414188"/>
            <a:ext cx="2590552" cy="1448480"/>
          </a:xfrm>
          <a:prstGeom prst="rect">
            <a:avLst/>
          </a:prstGeom>
        </p:spPr>
      </p:pic>
      <p:sp>
        <p:nvSpPr>
          <p:cNvPr id="9" name="Title 1"/>
          <p:cNvSpPr>
            <a:spLocks noGrp="1"/>
          </p:cNvSpPr>
          <p:nvPr>
            <p:ph type="title" hasCustomPrompt="1"/>
          </p:nvPr>
        </p:nvSpPr>
        <p:spPr>
          <a:xfrm>
            <a:off x="254000" y="3335339"/>
            <a:ext cx="11684000" cy="1143000"/>
          </a:xfrm>
        </p:spPr>
        <p:txBody>
          <a:bodyPr/>
          <a:lstStyle>
            <a:lvl1pPr algn="l">
              <a:lnSpc>
                <a:spcPts val="10666"/>
              </a:lnSpc>
              <a:defRPr sz="9333"/>
            </a:lvl1pPr>
          </a:lstStyle>
          <a:p>
            <a:r>
              <a:rPr lang="en-US" dirty="0" smtClean="0"/>
              <a:t>MARKETING</a:t>
            </a:r>
            <a:br>
              <a:rPr lang="en-US" dirty="0" smtClean="0"/>
            </a:br>
            <a:r>
              <a:rPr lang="en-US" dirty="0" smtClean="0"/>
              <a:t>COMMUNICATIONS</a:t>
            </a:r>
            <a:br>
              <a:rPr lang="en-US" dirty="0" smtClean="0"/>
            </a:br>
            <a:r>
              <a:rPr lang="en-US" dirty="0" smtClean="0"/>
              <a:t>PARTNERSHIPS</a:t>
            </a:r>
            <a:endParaRPr lang="en-CA" dirty="0"/>
          </a:p>
        </p:txBody>
      </p:sp>
    </p:spTree>
    <p:extLst>
      <p:ext uri="{BB962C8B-B14F-4D97-AF65-F5344CB8AC3E}">
        <p14:creationId xmlns:p14="http://schemas.microsoft.com/office/powerpoint/2010/main" val="1583773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3272" y="2895072"/>
            <a:ext cx="7279795" cy="1143000"/>
          </a:xfrm>
        </p:spPr>
        <p:txBody>
          <a:bodyPr/>
          <a:lstStyle>
            <a:lvl1pPr algn="r">
              <a:lnSpc>
                <a:spcPts val="10666"/>
              </a:lnSpc>
              <a:defRPr sz="10666"/>
            </a:lvl1pPr>
          </a:lstStyle>
          <a:p>
            <a:r>
              <a:rPr lang="en-US" dirty="0" smtClean="0"/>
              <a:t>CLICK TO EDIT MASTER TITLE STYLE</a:t>
            </a:r>
            <a:endParaRPr lang="en-CA" dirty="0"/>
          </a:p>
        </p:txBody>
      </p:sp>
      <p:sp>
        <p:nvSpPr>
          <p:cNvPr id="3" name="Flowchart: Process 7"/>
          <p:cNvSpPr/>
          <p:nvPr userDrawn="1"/>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4" name="Flowchart: Process 8"/>
          <p:cNvSpPr/>
          <p:nvPr userDrawn="1"/>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5" name="Flowchart: Process 9"/>
          <p:cNvSpPr/>
          <p:nvPr userDrawn="1"/>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6" name="Flowchart: Process 10"/>
          <p:cNvSpPr/>
          <p:nvPr userDrawn="1"/>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D38D1D58-9CBE-5F4F-ACB8-FD035D17F4D7}" type="slidenum">
              <a:rPr lang="en-US" smtClean="0"/>
              <a:pPr/>
              <a:t>‹#›</a:t>
            </a:fld>
            <a:endParaRPr lang="en-US"/>
          </a:p>
        </p:txBody>
      </p:sp>
    </p:spTree>
    <p:extLst>
      <p:ext uri="{BB962C8B-B14F-4D97-AF65-F5344CB8AC3E}">
        <p14:creationId xmlns:p14="http://schemas.microsoft.com/office/powerpoint/2010/main" val="211486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0BD11D-9150-4C43-8A6D-CF6DD0739BD3}"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200360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0BD11D-9150-4C43-8A6D-CF6DD0739BD3}"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204914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0BD11D-9150-4C43-8A6D-CF6DD0739BD3}"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79982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0BD11D-9150-4C43-8A6D-CF6DD0739BD3}" type="datetimeFigureOut">
              <a:rPr lang="en-US" smtClean="0"/>
              <a:t>4/10/17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59447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0BD11D-9150-4C43-8A6D-CF6DD0739BD3}" type="datetimeFigureOut">
              <a:rPr lang="en-US" smtClean="0"/>
              <a:t>4/10/17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208673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BD11D-9150-4C43-8A6D-CF6DD0739BD3}" type="datetimeFigureOut">
              <a:rPr lang="en-US" smtClean="0"/>
              <a:t>4/10/17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13987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BD11D-9150-4C43-8A6D-CF6DD0739BD3}"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4260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0BD11D-9150-4C43-8A6D-CF6DD0739BD3}"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7054E0-1D22-E84D-8686-03C1FC3B2CBA}" type="slidenum">
              <a:rPr lang="en-US" smtClean="0"/>
              <a:t>‹#›</a:t>
            </a:fld>
            <a:endParaRPr lang="en-US"/>
          </a:p>
        </p:txBody>
      </p:sp>
    </p:spTree>
    <p:extLst>
      <p:ext uri="{BB962C8B-B14F-4D97-AF65-F5344CB8AC3E}">
        <p14:creationId xmlns:p14="http://schemas.microsoft.com/office/powerpoint/2010/main" val="1196269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0BD11D-9150-4C43-8A6D-CF6DD0739BD3}" type="datetimeFigureOut">
              <a:rPr lang="en-US" smtClean="0"/>
              <a:t>4/10/17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054E0-1D22-E84D-8686-03C1FC3B2CBA}" type="slidenum">
              <a:rPr lang="en-US" smtClean="0"/>
              <a:t>‹#›</a:t>
            </a:fld>
            <a:endParaRPr lang="en-US"/>
          </a:p>
        </p:txBody>
      </p:sp>
    </p:spTree>
    <p:extLst>
      <p:ext uri="{BB962C8B-B14F-4D97-AF65-F5344CB8AC3E}">
        <p14:creationId xmlns:p14="http://schemas.microsoft.com/office/powerpoint/2010/main" val="205111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1859233"/>
            <a:ext cx="11684000" cy="4365880"/>
          </a:xfrm>
        </p:spPr>
        <p:txBody>
          <a:bodyPr>
            <a:normAutofit/>
          </a:bodyPr>
          <a:lstStyle/>
          <a:p>
            <a:pPr>
              <a:lnSpc>
                <a:spcPct val="100000"/>
              </a:lnSpc>
            </a:pPr>
            <a:r>
              <a:rPr lang="en-CA" sz="3200" dirty="0" smtClean="0">
                <a:solidFill>
                  <a:srgbClr val="A6BBC8"/>
                </a:solidFill>
                <a:latin typeface="Amsi Pro Opt Headline" charset="0"/>
                <a:ea typeface="Amsi Pro Opt Headline" charset="0"/>
                <a:cs typeface="Amsi Pro Opt Headline" charset="0"/>
              </a:rPr>
              <a:t>Canadian </a:t>
            </a:r>
            <a:r>
              <a:rPr lang="en-CA" sz="3200" dirty="0" err="1" smtClean="0">
                <a:solidFill>
                  <a:srgbClr val="A6BBC8"/>
                </a:solidFill>
                <a:latin typeface="Amsi Pro Opt Headline" charset="0"/>
                <a:ea typeface="Amsi Pro Opt Headline" charset="0"/>
                <a:cs typeface="Amsi Pro Opt Headline" charset="0"/>
              </a:rPr>
              <a:t>Snowsports</a:t>
            </a:r>
            <a:r>
              <a:rPr lang="en-CA" sz="3200" dirty="0" smtClean="0">
                <a:solidFill>
                  <a:srgbClr val="A6BBC8"/>
                </a:solidFill>
                <a:latin typeface="Amsi Pro Opt Headline" charset="0"/>
                <a:ea typeface="Amsi Pro Opt Headline" charset="0"/>
                <a:cs typeface="Amsi Pro Opt Headline" charset="0"/>
              </a:rPr>
              <a:t> Officials </a:t>
            </a:r>
            <a:br>
              <a:rPr lang="en-CA" sz="3200" dirty="0" smtClean="0">
                <a:solidFill>
                  <a:srgbClr val="A6BBC8"/>
                </a:solidFill>
                <a:latin typeface="Amsi Pro Opt Headline" charset="0"/>
                <a:ea typeface="Amsi Pro Opt Headline" charset="0"/>
                <a:cs typeface="Amsi Pro Opt Headline" charset="0"/>
              </a:rPr>
            </a:br>
            <a:r>
              <a:rPr lang="en-CA" sz="3200" dirty="0" smtClean="0">
                <a:solidFill>
                  <a:srgbClr val="A6BBC8"/>
                </a:solidFill>
                <a:latin typeface="Amsi Pro Opt Headline" charset="0"/>
                <a:ea typeface="Amsi Pro Opt Headline" charset="0"/>
                <a:cs typeface="Amsi Pro Opt Headline" charset="0"/>
              </a:rPr>
              <a:t>Level II Module </a:t>
            </a:r>
            <a:r>
              <a:rPr lang="en-CA" sz="3200" dirty="0">
                <a:solidFill>
                  <a:srgbClr val="A6BBC8"/>
                </a:solidFill>
                <a:latin typeface="Amsi Pro Opt Headline" charset="0"/>
                <a:ea typeface="Amsi Pro Opt Headline" charset="0"/>
                <a:cs typeface="Amsi Pro Opt Headline" charset="0"/>
              </a:rPr>
              <a:t/>
            </a:r>
            <a:br>
              <a:rPr lang="en-CA" sz="3200" dirty="0">
                <a:solidFill>
                  <a:srgbClr val="A6BBC8"/>
                </a:solidFill>
                <a:latin typeface="Amsi Pro Opt Headline" charset="0"/>
                <a:ea typeface="Amsi Pro Opt Headline" charset="0"/>
                <a:cs typeface="Amsi Pro Opt Headline" charset="0"/>
              </a:rPr>
            </a:br>
            <a:r>
              <a:rPr lang="en-CA" sz="3200" dirty="0">
                <a:solidFill>
                  <a:srgbClr val="A6BBC8"/>
                </a:solidFill>
                <a:latin typeface="Amsi Pro Opt Headline" charset="0"/>
                <a:ea typeface="Amsi Pro Opt Headline" charset="0"/>
                <a:cs typeface="Amsi Pro Opt Headline" charset="0"/>
              </a:rPr>
              <a:t/>
            </a:r>
            <a:br>
              <a:rPr lang="en-CA" sz="3200" dirty="0">
                <a:solidFill>
                  <a:srgbClr val="A6BBC8"/>
                </a:solidFill>
                <a:latin typeface="Amsi Pro Opt Headline" charset="0"/>
                <a:ea typeface="Amsi Pro Opt Headline" charset="0"/>
                <a:cs typeface="Amsi Pro Opt Headline" charset="0"/>
              </a:rPr>
            </a:br>
            <a:r>
              <a:rPr lang="en-US" sz="1600" dirty="0">
                <a:latin typeface="Amsi Pro Opt Headline" charset="0"/>
                <a:ea typeface="Amsi Pro Opt Headline" charset="0"/>
                <a:cs typeface="Amsi Pro Opt Headline" charset="0"/>
              </a:rPr>
              <a:t>MINOR OFFICIALS ROLES &amp; RESPONSIBILITIES</a:t>
            </a:r>
            <a:br>
              <a:rPr lang="en-US" sz="1600" dirty="0">
                <a:latin typeface="Amsi Pro Opt Headline" charset="0"/>
                <a:ea typeface="Amsi Pro Opt Headline" charset="0"/>
                <a:cs typeface="Amsi Pro Opt Headline" charset="0"/>
              </a:rPr>
            </a:br>
            <a:r>
              <a:rPr lang="en-US" sz="1600" dirty="0">
                <a:latin typeface="Amsi Pro Opt Headline" charset="0"/>
                <a:ea typeface="Amsi Pro Opt Headline" charset="0"/>
                <a:cs typeface="Amsi Pro Opt Headline" charset="0"/>
              </a:rPr>
              <a:t>for PROVINCIAL &amp; CANADA CUP Level Events</a:t>
            </a:r>
            <a:r>
              <a:rPr lang="en-US" sz="1600" dirty="0"/>
              <a:t/>
            </a:r>
            <a:br>
              <a:rPr lang="en-US" sz="1600" dirty="0"/>
            </a:br>
            <a:r>
              <a:rPr lang="en-US" sz="2133" dirty="0"/>
              <a:t/>
            </a:r>
            <a:br>
              <a:rPr lang="en-US" sz="2133" dirty="0"/>
            </a:br>
            <a:endParaRPr lang="en-US" sz="2133" dirty="0"/>
          </a:p>
        </p:txBody>
      </p:sp>
    </p:spTree>
    <p:extLst>
      <p:ext uri="{BB962C8B-B14F-4D97-AF65-F5344CB8AC3E}">
        <p14:creationId xmlns:p14="http://schemas.microsoft.com/office/powerpoint/2010/main" val="420519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10</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74" y="254000"/>
            <a:ext cx="9824041" cy="6220974"/>
          </a:xfrm>
          <a:prstGeom prst="rect">
            <a:avLst/>
          </a:prstGeom>
        </p:spPr>
      </p:pic>
    </p:spTree>
    <p:extLst>
      <p:ext uri="{BB962C8B-B14F-4D97-AF65-F5344CB8AC3E}">
        <p14:creationId xmlns:p14="http://schemas.microsoft.com/office/powerpoint/2010/main" val="1417645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11</a:t>
            </a:r>
            <a:endParaRPr lang="en-US" sz="2400" dirty="0">
              <a:solidFill>
                <a:srgbClr val="7A99AC"/>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11" y="337582"/>
            <a:ext cx="9211969" cy="5972735"/>
          </a:xfrm>
          <a:prstGeom prst="rect">
            <a:avLst/>
          </a:prstGeom>
        </p:spPr>
      </p:pic>
    </p:spTree>
    <p:extLst>
      <p:ext uri="{BB962C8B-B14F-4D97-AF65-F5344CB8AC3E}">
        <p14:creationId xmlns:p14="http://schemas.microsoft.com/office/powerpoint/2010/main" val="35913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6600" dirty="0" smtClean="0"/>
              <a:t>Modules </a:t>
            </a:r>
            <a:r>
              <a:rPr lang="en-CA" sz="6600" dirty="0"/>
              <a:t>outcomes</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CA" dirty="0"/>
              <a:t>After completing this module you will be ready and able to</a:t>
            </a:r>
            <a:r>
              <a:rPr lang="id-ID" dirty="0"/>
              <a:t>:</a:t>
            </a:r>
            <a:endParaRPr lang="en-CA" dirty="0"/>
          </a:p>
          <a:p>
            <a:pPr marL="908050" lvl="1" indent="-341313">
              <a:lnSpc>
                <a:spcPct val="100000"/>
              </a:lnSpc>
              <a:spcBef>
                <a:spcPts val="1200"/>
              </a:spcBef>
              <a:buSzPct val="80000"/>
              <a:buBlip>
                <a:blip r:embed="rId2"/>
              </a:buBlip>
            </a:pPr>
            <a:r>
              <a:rPr lang="en-CA" dirty="0"/>
              <a:t>Understand the event management and decision making structure</a:t>
            </a:r>
          </a:p>
          <a:p>
            <a:pPr marL="908050" lvl="1" indent="-341313">
              <a:lnSpc>
                <a:spcPct val="100000"/>
              </a:lnSpc>
              <a:spcBef>
                <a:spcPts val="1200"/>
              </a:spcBef>
              <a:buSzPct val="80000"/>
              <a:buBlip>
                <a:blip r:embed="rId2"/>
              </a:buBlip>
            </a:pPr>
            <a:r>
              <a:rPr lang="en-CA" dirty="0"/>
              <a:t>Be prepared to help in a variety of minor official roles at the event</a:t>
            </a:r>
          </a:p>
          <a:p>
            <a:pPr marL="908050" lvl="1" indent="-341313">
              <a:lnSpc>
                <a:spcPct val="100000"/>
              </a:lnSpc>
              <a:spcBef>
                <a:spcPts val="1200"/>
              </a:spcBef>
              <a:buSzPct val="80000"/>
              <a:buBlip>
                <a:blip r:embed="rId2"/>
              </a:buBlip>
            </a:pPr>
            <a:r>
              <a:rPr lang="en-CA" dirty="0"/>
              <a:t>Have more fun as a volunteer, knowing you are part of a large team and by better understanding your role before you hit the slopes!</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12</a:t>
            </a:r>
            <a:endParaRPr lang="en-US" sz="2400" dirty="0">
              <a:solidFill>
                <a:srgbClr val="7A99AC"/>
              </a:solidFill>
            </a:endParaRPr>
          </a:p>
        </p:txBody>
      </p:sp>
    </p:spTree>
    <p:extLst>
      <p:ext uri="{BB962C8B-B14F-4D97-AF65-F5344CB8AC3E}">
        <p14:creationId xmlns:p14="http://schemas.microsoft.com/office/powerpoint/2010/main" val="161054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13</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fr-CA" sz="5400" dirty="0" err="1" smtClean="0"/>
              <a:t>Officials</a:t>
            </a:r>
            <a:endParaRPr lang="fr-CA" sz="5400" dirty="0" smtClean="0"/>
          </a:p>
          <a:p>
            <a:pPr>
              <a:lnSpc>
                <a:spcPct val="100000"/>
              </a:lnSpc>
              <a:spcBef>
                <a:spcPts val="1200"/>
              </a:spcBef>
            </a:pPr>
            <a:r>
              <a:rPr lang="en-US" sz="2800" dirty="0"/>
              <a:t>There are 3 categories of Event Officials</a:t>
            </a:r>
          </a:p>
          <a:p>
            <a:pPr>
              <a:lnSpc>
                <a:spcPct val="100000"/>
              </a:lnSpc>
              <a:spcBef>
                <a:spcPts val="1200"/>
              </a:spcBef>
            </a:pPr>
            <a:r>
              <a:rPr lang="en-US" sz="2800" dirty="0"/>
              <a:t>Management Officials (we will briefly touch on this in level 2, but much of Management will be in level 3)</a:t>
            </a:r>
          </a:p>
          <a:p>
            <a:pPr>
              <a:lnSpc>
                <a:spcPct val="100000"/>
              </a:lnSpc>
              <a:spcBef>
                <a:spcPts val="1200"/>
              </a:spcBef>
            </a:pPr>
            <a:r>
              <a:rPr lang="en-US" sz="2800" dirty="0"/>
              <a:t>Support Officials (YOU taking this course! Thanks!)</a:t>
            </a:r>
          </a:p>
          <a:p>
            <a:pPr>
              <a:lnSpc>
                <a:spcPct val="100000"/>
              </a:lnSpc>
              <a:spcBef>
                <a:spcPts val="1200"/>
              </a:spcBef>
            </a:pPr>
            <a:r>
              <a:rPr lang="en-US" sz="2800" dirty="0"/>
              <a:t>Jury Officials or the Major Officials collectively (these are your most experienced officials at an event)</a:t>
            </a:r>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13</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013485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6600" dirty="0"/>
              <a:t>SAFETY and RISK MANAGEMENT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2000" dirty="0"/>
              <a:t>An Event Officials (minor, major, admin or management) PRIMARY responsibility is the safety of all</a:t>
            </a:r>
          </a:p>
          <a:p>
            <a:endParaRPr lang="en-US" sz="2100" dirty="0"/>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Competitors</a:t>
            </a: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Coaches</a:t>
            </a: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Volunteers</a:t>
            </a:r>
          </a:p>
          <a:p>
            <a:pPr marL="285750" lvl="0" indent="-285750">
              <a:spcBef>
                <a:spcPts val="600"/>
              </a:spcBef>
              <a:buFont typeface="Arial"/>
              <a:buChar char="•"/>
            </a:pPr>
            <a:r>
              <a:rPr lang="en-CA" sz="2100" dirty="0" smtClean="0">
                <a:solidFill>
                  <a:prstClr val="black"/>
                </a:solidFill>
                <a:latin typeface="Amsi Pro" charset="0"/>
                <a:ea typeface="Amsi Pro" charset="0"/>
                <a:cs typeface="Amsi Pro" charset="0"/>
              </a:rPr>
              <a:t>Officials</a:t>
            </a:r>
            <a:endParaRPr lang="id-ID" sz="2100" dirty="0">
              <a:solidFill>
                <a:prstClr val="black"/>
              </a:solidFill>
              <a:latin typeface="Amsi Pro" charset="0"/>
              <a:ea typeface="Amsi Pro" charset="0"/>
              <a:cs typeface="Amsi Pro" charset="0"/>
            </a:endParaRP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Judges </a:t>
            </a:r>
            <a:endParaRPr lang="id-ID" sz="2100" dirty="0">
              <a:solidFill>
                <a:prstClr val="black"/>
              </a:solidFill>
              <a:latin typeface="Amsi Pro" charset="0"/>
              <a:ea typeface="Amsi Pro" charset="0"/>
              <a:cs typeface="Amsi Pro" charset="0"/>
            </a:endParaRP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Event crew</a:t>
            </a: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The host resort</a:t>
            </a:r>
          </a:p>
          <a:p>
            <a:pPr marL="285750" lvl="0" indent="-285750">
              <a:spcBef>
                <a:spcPts val="600"/>
              </a:spcBef>
              <a:buFont typeface="Arial"/>
              <a:buChar char="•"/>
            </a:pPr>
            <a:r>
              <a:rPr lang="en-CA" sz="2100" dirty="0">
                <a:solidFill>
                  <a:prstClr val="black"/>
                </a:solidFill>
                <a:latin typeface="Amsi Pro" charset="0"/>
                <a:ea typeface="Amsi Pro" charset="0"/>
                <a:cs typeface="Amsi Pro" charset="0"/>
              </a:rPr>
              <a:t>The general public</a:t>
            </a:r>
          </a:p>
          <a:p>
            <a:pPr marL="285750" indent="-285750">
              <a:spcBef>
                <a:spcPts val="600"/>
              </a:spcBef>
              <a:buFont typeface="Arial"/>
              <a:buChar char="•"/>
              <a:defRPr/>
            </a:pPr>
            <a:endParaRPr lang="fr-CA" sz="2700" dirty="0" smtClean="0">
              <a:solidFill>
                <a:prstClr val="black"/>
              </a:solidFill>
              <a:latin typeface="Amsi Pro" charset="0"/>
              <a:ea typeface="Amsi Pro" charset="0"/>
              <a:cs typeface="Amsi Pro" charset="0"/>
            </a:endParaRPr>
          </a:p>
          <a:p>
            <a:pPr algn="ctr"/>
            <a:r>
              <a:rPr lang="en-US" sz="1700" b="1" dirty="0">
                <a:solidFill>
                  <a:srgbClr val="FF0000"/>
                </a:solidFill>
                <a:latin typeface="Amsi Pro" charset="0"/>
                <a:ea typeface="Amsi Pro" charset="0"/>
                <a:cs typeface="Amsi Pro" charset="0"/>
              </a:rPr>
              <a:t>SAFETY MUST FACTOR INTO EACH AND EVERY DECISION MADE</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14</a:t>
            </a:r>
            <a:endParaRPr lang="en-US" sz="2400" dirty="0">
              <a:solidFill>
                <a:srgbClr val="7A99AC"/>
              </a:solidFill>
            </a:endParaRPr>
          </a:p>
        </p:txBody>
      </p:sp>
    </p:spTree>
    <p:extLst>
      <p:ext uri="{BB962C8B-B14F-4D97-AF65-F5344CB8AC3E}">
        <p14:creationId xmlns:p14="http://schemas.microsoft.com/office/powerpoint/2010/main" val="19569521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600" dirty="0"/>
              <a:t>THE EMERGENCY ACTION PLAN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800" dirty="0"/>
              <a:t>While it is not expected that you will have input into WHAT the EAP or Emergency Action Plan is, you will be expected to carry it out…</a:t>
            </a:r>
            <a:endParaRPr lang="id-ID" sz="2800" dirty="0"/>
          </a:p>
          <a:p>
            <a:endParaRPr lang="en-CA" sz="2800" dirty="0"/>
          </a:p>
          <a:p>
            <a:r>
              <a:rPr lang="en-CA" sz="2800" dirty="0"/>
              <a:t>The Chief of Comp and the Event Director, along with the Chief of Course will have all these details mapped out months in advance with the local emergency care providers and the host </a:t>
            </a:r>
            <a:r>
              <a:rPr lang="en-CA" sz="2800" dirty="0" smtClean="0"/>
              <a:t>resort</a:t>
            </a:r>
            <a:endParaRPr lang="en-CA" sz="2800"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15</a:t>
            </a:r>
            <a:endParaRPr lang="en-US" sz="2400" dirty="0">
              <a:solidFill>
                <a:srgbClr val="7A99AC"/>
              </a:solidFill>
            </a:endParaRPr>
          </a:p>
        </p:txBody>
      </p:sp>
    </p:spTree>
    <p:extLst>
      <p:ext uri="{BB962C8B-B14F-4D97-AF65-F5344CB8AC3E}">
        <p14:creationId xmlns:p14="http://schemas.microsoft.com/office/powerpoint/2010/main" val="1782042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16</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a:t>Organizing Committee </a:t>
            </a:r>
            <a:r>
              <a:rPr lang="id-ID" sz="5400" dirty="0"/>
              <a:t/>
            </a:r>
            <a:br>
              <a:rPr lang="id-ID" sz="5400" dirty="0"/>
            </a:br>
            <a:r>
              <a:rPr lang="en-CA" sz="5400" dirty="0" smtClean="0"/>
              <a:t>Members</a:t>
            </a:r>
          </a:p>
          <a:p>
            <a:pPr>
              <a:lnSpc>
                <a:spcPct val="100000"/>
              </a:lnSpc>
            </a:pPr>
            <a:r>
              <a:rPr lang="en-CA" sz="2800" dirty="0" smtClean="0"/>
              <a:t>Leadership </a:t>
            </a:r>
            <a:r>
              <a:rPr lang="en-CA" sz="2800" dirty="0"/>
              <a:t>in Officiating &amp; Event Management will be in the </a:t>
            </a:r>
            <a:r>
              <a:rPr lang="en-CA" sz="2800" dirty="0" err="1"/>
              <a:t>Snowsports</a:t>
            </a:r>
            <a:r>
              <a:rPr lang="en-CA" sz="2800" dirty="0"/>
              <a:t> Officials Level 3</a:t>
            </a:r>
          </a:p>
          <a:p>
            <a:pPr>
              <a:lnSpc>
                <a:spcPct val="100000"/>
              </a:lnSpc>
            </a:pPr>
            <a:endParaRPr lang="fr-CA" sz="2800" dirty="0"/>
          </a:p>
          <a:p>
            <a:pPr>
              <a:lnSpc>
                <a:spcPct val="100000"/>
              </a:lnSpc>
            </a:pP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16</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975608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6600" dirty="0"/>
              <a:t>Organizing Committee &amp; Event Administration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800" dirty="0"/>
              <a:t>Responsible for all communications and ensuring tasks are completed for their area of responsibility</a:t>
            </a:r>
          </a:p>
          <a:p>
            <a:pPr>
              <a:spcBef>
                <a:spcPts val="1200"/>
              </a:spcBef>
            </a:pPr>
            <a:r>
              <a:rPr lang="en-US" sz="2800" dirty="0"/>
              <a:t>Liaison between host resort, partners and other event committees</a:t>
            </a:r>
          </a:p>
          <a:p>
            <a:pPr>
              <a:spcBef>
                <a:spcPts val="1200"/>
              </a:spcBef>
            </a:pPr>
            <a:r>
              <a:rPr lang="en-US" sz="2800" dirty="0"/>
              <a:t>Overall coordination for the planning, organizing and staging of the </a:t>
            </a:r>
            <a:r>
              <a:rPr lang="en-US" sz="2800" dirty="0" smtClean="0"/>
              <a:t>event</a:t>
            </a:r>
          </a:p>
          <a:p>
            <a:pPr marL="0" indent="0">
              <a:spcBef>
                <a:spcPts val="1200"/>
              </a:spcBef>
              <a:buNone/>
            </a:pPr>
            <a:r>
              <a:rPr lang="en-CA" sz="2900" b="1" dirty="0" smtClean="0">
                <a:latin typeface="Amsi Pro" charset="0"/>
                <a:ea typeface="Amsi Pro" charset="0"/>
                <a:cs typeface="Amsi Pro" charset="0"/>
              </a:rPr>
              <a:t>TIP</a:t>
            </a:r>
            <a:r>
              <a:rPr lang="en-CA" sz="2900" b="1" dirty="0">
                <a:latin typeface="Amsi Pro" charset="0"/>
                <a:ea typeface="Amsi Pro" charset="0"/>
                <a:cs typeface="Amsi Pro" charset="0"/>
              </a:rPr>
              <a:t>!</a:t>
            </a:r>
            <a:r>
              <a:rPr lang="en-CA" sz="2900" dirty="0">
                <a:latin typeface="Amsi Pro" charset="0"/>
                <a:ea typeface="Amsi Pro" charset="0"/>
                <a:cs typeface="Amsi Pro" charset="0"/>
              </a:rPr>
              <a:t>  </a:t>
            </a:r>
            <a:endParaRPr lang="id-ID" sz="2900" dirty="0">
              <a:latin typeface="Amsi Pro" charset="0"/>
              <a:ea typeface="Amsi Pro" charset="0"/>
              <a:cs typeface="Amsi Pro" charset="0"/>
            </a:endParaRPr>
          </a:p>
          <a:p>
            <a:r>
              <a:rPr lang="en-US" sz="2900" dirty="0">
                <a:latin typeface="Amsi Pro" charset="0"/>
                <a:ea typeface="Amsi Pro" charset="0"/>
                <a:cs typeface="Amsi Pro" charset="0"/>
              </a:rPr>
              <a:t>It is critical for a smooth running event that the Administration Team is kept up to date with the latest developments</a:t>
            </a:r>
            <a:r>
              <a:rPr lang="id-ID" sz="2900" dirty="0">
                <a:latin typeface="Amsi Pro" charset="0"/>
                <a:ea typeface="Amsi Pro" charset="0"/>
                <a:cs typeface="Amsi Pro" charset="0"/>
              </a:rPr>
              <a:t>.</a:t>
            </a:r>
            <a:r>
              <a:rPr lang="en-US" sz="2900" dirty="0">
                <a:latin typeface="Amsi Pro" charset="0"/>
                <a:ea typeface="Amsi Pro" charset="0"/>
                <a:cs typeface="Amsi Pro" charset="0"/>
              </a:rPr>
              <a:t> </a:t>
            </a:r>
          </a:p>
          <a:p>
            <a:pPr algn="ctr"/>
            <a:r>
              <a:rPr lang="en-US" sz="2900" dirty="0">
                <a:latin typeface="Amsi Pro" charset="0"/>
                <a:ea typeface="Amsi Pro" charset="0"/>
                <a:cs typeface="Amsi Pro" charset="0"/>
              </a:rPr>
              <a:t>AND</a:t>
            </a:r>
          </a:p>
          <a:p>
            <a:r>
              <a:rPr lang="en-US" sz="2900" dirty="0">
                <a:latin typeface="Amsi Pro" charset="0"/>
                <a:ea typeface="Amsi Pro" charset="0"/>
                <a:cs typeface="Amsi Pro" charset="0"/>
              </a:rPr>
              <a:t>The Admin Team must be able to have effective 2-way communication with the competition department who are outside</a:t>
            </a:r>
            <a:r>
              <a:rPr lang="en-US" sz="2900" dirty="0" smtClean="0">
                <a:latin typeface="Amsi Pro" charset="0"/>
                <a:ea typeface="Amsi Pro" charset="0"/>
                <a:cs typeface="Amsi Pro" charset="0"/>
              </a:rPr>
              <a:t>.</a:t>
            </a:r>
            <a:endParaRPr lang="fr-CA" sz="2900" dirty="0">
              <a:latin typeface="Amsi Pro" charset="0"/>
              <a:ea typeface="Amsi Pro" charset="0"/>
              <a:cs typeface="Amsi Pro" charset="0"/>
            </a:endParaRPr>
          </a:p>
          <a:p>
            <a:pPr marL="285750" indent="-285750">
              <a:spcBef>
                <a:spcPts val="600"/>
              </a:spcBef>
              <a:buFont typeface="Arial"/>
              <a:buChar char="•"/>
              <a:defRPr/>
            </a:pPr>
            <a:endParaRPr lang="fr-CA" sz="2700" dirty="0">
              <a:latin typeface="Amsi Pro" charset="0"/>
              <a:ea typeface="Amsi Pro" charset="0"/>
              <a:cs typeface="Amsi Pro" charset="0"/>
            </a:endParaRP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smtClean="0">
                <a:solidFill>
                  <a:srgbClr val="7A99AC"/>
                </a:solidFill>
              </a:rPr>
              <a:t>17</a:t>
            </a:r>
            <a:endParaRPr lang="en-US" sz="2400" dirty="0">
              <a:solidFill>
                <a:srgbClr val="7A99AC"/>
              </a:solidFill>
            </a:endParaRPr>
          </a:p>
        </p:txBody>
      </p:sp>
    </p:spTree>
    <p:extLst>
      <p:ext uri="{BB962C8B-B14F-4D97-AF65-F5344CB8AC3E}">
        <p14:creationId xmlns:p14="http://schemas.microsoft.com/office/powerpoint/2010/main" val="1806452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7200" dirty="0"/>
              <a:t>Management Officials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800" b="1" dirty="0">
                <a:latin typeface="Amsi Pro" charset="0"/>
                <a:ea typeface="Amsi Pro" charset="0"/>
                <a:cs typeface="Amsi Pro" charset="0"/>
              </a:rPr>
              <a:t>Chief of Competition</a:t>
            </a:r>
          </a:p>
          <a:p>
            <a:pPr marL="347663" lvl="1">
              <a:spcBef>
                <a:spcPts val="600"/>
              </a:spcBef>
              <a:buFont typeface="Arial" pitchFamily="34" charset="0"/>
              <a:buChar char="•"/>
            </a:pPr>
            <a:r>
              <a:rPr lang="id-ID" sz="2800" dirty="0">
                <a:latin typeface="Amsi Pro" charset="0"/>
                <a:ea typeface="Amsi Pro" charset="0"/>
                <a:cs typeface="Amsi Pro" charset="0"/>
              </a:rPr>
              <a:t>I</a:t>
            </a:r>
            <a:r>
              <a:rPr lang="en-US" sz="2800" dirty="0">
                <a:latin typeface="Amsi Pro" charset="0"/>
                <a:ea typeface="Amsi Pro" charset="0"/>
                <a:cs typeface="Amsi Pro" charset="0"/>
              </a:rPr>
              <a:t>s in charge of all aspects of competition venues, field of play, scheduling and outlining volunteer requirements</a:t>
            </a:r>
          </a:p>
          <a:p>
            <a:r>
              <a:rPr lang="en-CA" sz="2800" b="1" dirty="0">
                <a:latin typeface="Amsi Pro" charset="0"/>
                <a:ea typeface="Amsi Pro" charset="0"/>
                <a:cs typeface="Amsi Pro" charset="0"/>
              </a:rPr>
              <a:t>Event Chair</a:t>
            </a:r>
            <a:endParaRPr lang="en-CA" sz="2800" dirty="0">
              <a:latin typeface="Amsi Pro" charset="0"/>
              <a:ea typeface="Amsi Pro" charset="0"/>
              <a:cs typeface="Amsi Pro" charset="0"/>
            </a:endParaRPr>
          </a:p>
          <a:p>
            <a:pPr marL="347663" lvl="1">
              <a:spcBef>
                <a:spcPts val="600"/>
              </a:spcBef>
              <a:buFont typeface="Arial" pitchFamily="34" charset="0"/>
              <a:buChar char="•"/>
            </a:pPr>
            <a:r>
              <a:rPr lang="id-ID" sz="2800" dirty="0">
                <a:latin typeface="Amsi Pro" charset="0"/>
                <a:ea typeface="Amsi Pro" charset="0"/>
                <a:cs typeface="Amsi Pro" charset="0"/>
              </a:rPr>
              <a:t>C</a:t>
            </a:r>
            <a:r>
              <a:rPr lang="en-CA" sz="2800" dirty="0">
                <a:latin typeface="Amsi Pro" charset="0"/>
                <a:ea typeface="Amsi Pro" charset="0"/>
                <a:cs typeface="Amsi Pro" charset="0"/>
              </a:rPr>
              <a:t>hairs meetings, has the final say in administrative process</a:t>
            </a:r>
          </a:p>
          <a:p>
            <a:r>
              <a:rPr lang="en-CA" sz="2800" b="1" dirty="0">
                <a:latin typeface="Amsi Pro" charset="0"/>
                <a:ea typeface="Amsi Pro" charset="0"/>
                <a:cs typeface="Amsi Pro" charset="0"/>
              </a:rPr>
              <a:t>Event Coordinators</a:t>
            </a:r>
          </a:p>
          <a:p>
            <a:pPr marL="347663" lvl="1">
              <a:spcBef>
                <a:spcPts val="600"/>
              </a:spcBef>
              <a:buFont typeface="Arial" pitchFamily="34" charset="0"/>
              <a:buChar char="•"/>
            </a:pPr>
            <a:r>
              <a:rPr lang="id-ID" sz="2800" dirty="0" err="1">
                <a:latin typeface="Amsi Pro" charset="0"/>
                <a:ea typeface="Amsi Pro" charset="0"/>
                <a:cs typeface="Amsi Pro" charset="0"/>
              </a:rPr>
              <a:t>O</a:t>
            </a:r>
            <a:r>
              <a:rPr lang="en-US" sz="2800" dirty="0" err="1">
                <a:latin typeface="Amsi Pro" charset="0"/>
                <a:ea typeface="Amsi Pro" charset="0"/>
                <a:cs typeface="Amsi Pro" charset="0"/>
              </a:rPr>
              <a:t>ff</a:t>
            </a:r>
            <a:r>
              <a:rPr lang="en-US" sz="2800" dirty="0">
                <a:latin typeface="Amsi Pro" charset="0"/>
                <a:ea typeface="Amsi Pro" charset="0"/>
                <a:cs typeface="Amsi Pro" charset="0"/>
              </a:rPr>
              <a:t> hill based, accommodations, transportation, social, awards/protocols, volunteers</a:t>
            </a:r>
          </a:p>
          <a:p>
            <a:r>
              <a:rPr lang="en-CA" sz="2800" b="1" dirty="0">
                <a:latin typeface="Amsi Pro" charset="0"/>
                <a:ea typeface="Amsi Pro" charset="0"/>
                <a:cs typeface="Amsi Pro" charset="0"/>
              </a:rPr>
              <a:t>Event Secretary/Treasurer</a:t>
            </a:r>
          </a:p>
          <a:p>
            <a:pPr marL="347663" lvl="1">
              <a:spcBef>
                <a:spcPts val="600"/>
              </a:spcBef>
              <a:buFont typeface="Arial" pitchFamily="34" charset="0"/>
              <a:buChar char="•"/>
            </a:pPr>
            <a:r>
              <a:rPr lang="en-US" sz="2800" dirty="0">
                <a:latin typeface="Amsi Pro" charset="0"/>
                <a:ea typeface="Amsi Pro" charset="0"/>
                <a:cs typeface="Amsi Pro" charset="0"/>
              </a:rPr>
              <a:t>oversees the admin side of event, coordinates minute keeping &amp; provides updated financial statements at each </a:t>
            </a:r>
            <a:r>
              <a:rPr lang="en-US" sz="2800" dirty="0" smtClean="0">
                <a:latin typeface="Amsi Pro" charset="0"/>
                <a:ea typeface="Amsi Pro" charset="0"/>
                <a:cs typeface="Amsi Pro" charset="0"/>
              </a:rPr>
              <a:t>meeting</a:t>
            </a:r>
            <a:endParaRPr lang="en-US" sz="2800" dirty="0">
              <a:latin typeface="Amsi Pro" charset="0"/>
              <a:ea typeface="Amsi Pro" charset="0"/>
              <a:cs typeface="Amsi Pro"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18</a:t>
            </a:r>
          </a:p>
        </p:txBody>
      </p:sp>
    </p:spTree>
    <p:extLst>
      <p:ext uri="{BB962C8B-B14F-4D97-AF65-F5344CB8AC3E}">
        <p14:creationId xmlns:p14="http://schemas.microsoft.com/office/powerpoint/2010/main" val="2063135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600" dirty="0"/>
              <a:t>Administration Personnel</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4000" b="1" dirty="0">
                <a:latin typeface="Arial" pitchFamily="34" charset="0"/>
                <a:cs typeface="Arial" pitchFamily="34" charset="0"/>
              </a:rPr>
              <a:t>TIP!</a:t>
            </a:r>
            <a:r>
              <a:rPr lang="en-CA" sz="1400" dirty="0">
                <a:latin typeface="Arial" pitchFamily="34" charset="0"/>
                <a:cs typeface="Arial" pitchFamily="34" charset="0"/>
              </a:rPr>
              <a:t>  </a:t>
            </a:r>
            <a:r>
              <a:rPr lang="en-CA" sz="2300" dirty="0">
                <a:latin typeface="Arial" pitchFamily="34" charset="0"/>
                <a:cs typeface="Arial" pitchFamily="34" charset="0"/>
              </a:rPr>
              <a:t>Determine your NEEDS early, for both on the hill and off hill</a:t>
            </a:r>
          </a:p>
          <a:p>
            <a:pPr marL="0" indent="0">
              <a:buNone/>
            </a:pPr>
            <a:r>
              <a:rPr lang="en-US" sz="3200" dirty="0"/>
              <a:t>Where do all these people come from??</a:t>
            </a:r>
          </a:p>
          <a:p>
            <a:pPr marL="914400">
              <a:buBlip>
                <a:blip r:embed="rId2"/>
              </a:buBlip>
            </a:pPr>
            <a:r>
              <a:rPr lang="en-US" sz="2800" dirty="0"/>
              <a:t>Recruit within your club, past and present</a:t>
            </a:r>
          </a:p>
          <a:p>
            <a:pPr marL="914400">
              <a:buBlip>
                <a:blip r:embed="rId2"/>
              </a:buBlip>
            </a:pPr>
            <a:r>
              <a:rPr lang="en-US" sz="2800" dirty="0"/>
              <a:t>Go to your PSO</a:t>
            </a:r>
          </a:p>
          <a:p>
            <a:pPr marL="914400">
              <a:buBlip>
                <a:blip r:embed="rId2"/>
              </a:buBlip>
            </a:pPr>
            <a:r>
              <a:rPr lang="en-US" sz="2800" dirty="0"/>
              <a:t>CFSA database</a:t>
            </a:r>
          </a:p>
          <a:p>
            <a:pPr marL="914400">
              <a:buBlip>
                <a:blip r:embed="rId2"/>
              </a:buBlip>
            </a:pPr>
            <a:r>
              <a:rPr lang="en-US" sz="2800" dirty="0"/>
              <a:t>Public recruitment, use your websites and </a:t>
            </a:r>
            <a:r>
              <a:rPr lang="id-ID" sz="2800" dirty="0"/>
              <a:t>                                                         </a:t>
            </a:r>
            <a:r>
              <a:rPr lang="en-US" sz="2800" dirty="0"/>
              <a:t>social media to get the call out</a:t>
            </a:r>
          </a:p>
          <a:p>
            <a:pPr marL="0" indent="0">
              <a:spcBef>
                <a:spcPts val="1800"/>
              </a:spcBef>
              <a:buNone/>
            </a:pPr>
            <a:r>
              <a:rPr lang="en-US" sz="3200" dirty="0"/>
              <a:t>Event specific orientation sessions…plan for a debrief session afterwards too!!</a:t>
            </a:r>
          </a:p>
          <a:p>
            <a:pPr marL="0" indent="0">
              <a:buNone/>
            </a:pPr>
            <a:r>
              <a:rPr lang="en-US" sz="3200" dirty="0"/>
              <a:t>Engage through ongoing communications….emails, websites and blogs are great for capturing the passion!</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19</a:t>
            </a:r>
            <a:endParaRPr lang="en-US" sz="2400" dirty="0">
              <a:solidFill>
                <a:srgbClr val="7A99AC"/>
              </a:solidFill>
            </a:endParaRPr>
          </a:p>
        </p:txBody>
      </p:sp>
    </p:spTree>
    <p:extLst>
      <p:ext uri="{BB962C8B-B14F-4D97-AF65-F5344CB8AC3E}">
        <p14:creationId xmlns:p14="http://schemas.microsoft.com/office/powerpoint/2010/main" val="1846510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Officials </a:t>
            </a:r>
            <a:r>
              <a:rPr lang="en-CA" sz="7200" dirty="0" smtClean="0"/>
              <a:t>Pathway</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2</a:t>
            </a:r>
            <a:endParaRPr lang="en-US" sz="2400" dirty="0">
              <a:solidFill>
                <a:srgbClr val="7A99AC"/>
              </a:solidFill>
            </a:endParaRPr>
          </a:p>
        </p:txBody>
      </p:sp>
    </p:spTree>
    <p:extLst>
      <p:ext uri="{BB962C8B-B14F-4D97-AF65-F5344CB8AC3E}">
        <p14:creationId xmlns:p14="http://schemas.microsoft.com/office/powerpoint/2010/main" val="13770093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299781" y="398778"/>
            <a:ext cx="11451951" cy="1143000"/>
          </a:xfrm>
        </p:spPr>
        <p:txBody>
          <a:bodyPr>
            <a:noAutofit/>
          </a:bodyPr>
          <a:lstStyle>
            <a:lvl1pPr>
              <a:defRPr sz="7000" b="1" i="0" baseline="0">
                <a:solidFill>
                  <a:srgbClr val="D1DDE6"/>
                </a:solidFill>
                <a:latin typeface="Amsi Pro Narw Ultra"/>
                <a:cs typeface="Amsi Pro Narw Ultra"/>
              </a:defRPr>
            </a:lvl1pPr>
          </a:lstStyle>
          <a:p>
            <a:r>
              <a:rPr lang="en-US" sz="4600" dirty="0"/>
              <a:t>Your Organizing Committee Members &amp; Incredible Administration Team at a glance!</a:t>
            </a:r>
            <a:endParaRPr lang="en-US" sz="46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542635" y="2579861"/>
            <a:ext cx="11106729" cy="4163839"/>
          </a:xfrm>
          <a:prstGeom prst="rect">
            <a:avLst/>
          </a:prstGeom>
        </p:spPr>
        <p:txBody>
          <a:bodyPr numCol="2">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600"/>
              </a:spcBef>
              <a:buFont typeface="Arial"/>
              <a:buChar char="•"/>
            </a:pPr>
            <a:r>
              <a:rPr lang="en-CA" sz="2400" dirty="0"/>
              <a:t>Chairperson</a:t>
            </a:r>
          </a:p>
          <a:p>
            <a:pPr marL="285750" indent="-285750">
              <a:spcBef>
                <a:spcPts val="600"/>
              </a:spcBef>
              <a:buFont typeface="Arial"/>
              <a:buChar char="•"/>
            </a:pPr>
            <a:r>
              <a:rPr lang="en-CA" sz="2400" dirty="0"/>
              <a:t>Accommodations Coordinator</a:t>
            </a:r>
          </a:p>
          <a:p>
            <a:pPr marL="285750" indent="-285750">
              <a:spcBef>
                <a:spcPts val="600"/>
              </a:spcBef>
              <a:buFont typeface="Arial"/>
              <a:buChar char="•"/>
            </a:pPr>
            <a:r>
              <a:rPr lang="en-CA" sz="2400" dirty="0"/>
              <a:t>Athlete Services</a:t>
            </a:r>
          </a:p>
          <a:p>
            <a:pPr marL="285750" indent="-285750">
              <a:spcBef>
                <a:spcPts val="600"/>
              </a:spcBef>
              <a:buFont typeface="Arial"/>
              <a:buChar char="•"/>
            </a:pPr>
            <a:r>
              <a:rPr lang="en-CA" sz="2400" dirty="0"/>
              <a:t>Ceremonies Protocol Coordinator</a:t>
            </a:r>
          </a:p>
          <a:p>
            <a:pPr marL="285750" indent="-285750">
              <a:spcBef>
                <a:spcPts val="600"/>
              </a:spcBef>
              <a:buFont typeface="Arial"/>
              <a:buChar char="•"/>
            </a:pPr>
            <a:r>
              <a:rPr lang="en-CA" sz="2400" dirty="0"/>
              <a:t>Communications Coordinator</a:t>
            </a:r>
          </a:p>
          <a:p>
            <a:pPr marL="285750" indent="-285750">
              <a:spcBef>
                <a:spcPts val="600"/>
              </a:spcBef>
              <a:buFont typeface="Arial"/>
              <a:buChar char="•"/>
            </a:pPr>
            <a:r>
              <a:rPr lang="en-CA" sz="2400" dirty="0"/>
              <a:t>Competition Secretary</a:t>
            </a:r>
          </a:p>
          <a:p>
            <a:pPr marL="285750" indent="-285750">
              <a:spcBef>
                <a:spcPts val="600"/>
              </a:spcBef>
              <a:buFont typeface="Arial"/>
              <a:buChar char="•"/>
            </a:pPr>
            <a:r>
              <a:rPr lang="en-CA" sz="2400" dirty="0"/>
              <a:t>Equipment Coordinator</a:t>
            </a:r>
          </a:p>
          <a:p>
            <a:pPr marL="285750" indent="-285750">
              <a:spcBef>
                <a:spcPts val="600"/>
              </a:spcBef>
              <a:buFont typeface="Arial"/>
              <a:buChar char="•"/>
            </a:pPr>
            <a:r>
              <a:rPr lang="en-CA" sz="2400" dirty="0"/>
              <a:t>Finance Coordinator</a:t>
            </a:r>
          </a:p>
          <a:p>
            <a:pPr marL="285750" indent="-285750">
              <a:spcBef>
                <a:spcPts val="600"/>
              </a:spcBef>
              <a:buFont typeface="Arial"/>
              <a:buChar char="•"/>
            </a:pPr>
            <a:r>
              <a:rPr lang="en-CA" sz="2400" dirty="0"/>
              <a:t>Marketing Coordinator</a:t>
            </a:r>
          </a:p>
          <a:p>
            <a:pPr marL="285750" indent="-285750">
              <a:spcBef>
                <a:spcPts val="600"/>
              </a:spcBef>
              <a:buFont typeface="Arial"/>
              <a:buChar char="•"/>
            </a:pPr>
            <a:r>
              <a:rPr lang="en-CA" sz="2400" dirty="0"/>
              <a:t>Medical Services Coordinator</a:t>
            </a:r>
          </a:p>
          <a:p>
            <a:pPr marL="285750" indent="-285750">
              <a:spcBef>
                <a:spcPts val="600"/>
              </a:spcBef>
              <a:buFont typeface="Arial"/>
              <a:buChar char="•"/>
            </a:pPr>
            <a:r>
              <a:rPr lang="en-CA" sz="2400" dirty="0"/>
              <a:t>Media Coordinator</a:t>
            </a:r>
          </a:p>
          <a:p>
            <a:pPr marL="285750" indent="-285750">
              <a:spcBef>
                <a:spcPts val="600"/>
              </a:spcBef>
              <a:buFont typeface="Arial"/>
              <a:buChar char="•"/>
            </a:pPr>
            <a:r>
              <a:rPr lang="en-CA" sz="2400" dirty="0"/>
              <a:t>Officials Coordinator</a:t>
            </a:r>
          </a:p>
          <a:p>
            <a:pPr marL="285750" indent="-285750">
              <a:spcBef>
                <a:spcPts val="600"/>
              </a:spcBef>
              <a:buFont typeface="Arial"/>
              <a:buChar char="•"/>
            </a:pPr>
            <a:r>
              <a:rPr lang="en-CA" sz="2400" dirty="0"/>
              <a:t>Registrations Coordinator</a:t>
            </a:r>
          </a:p>
          <a:p>
            <a:pPr marL="285750" indent="-285750">
              <a:spcBef>
                <a:spcPts val="600"/>
              </a:spcBef>
              <a:buFont typeface="Arial"/>
              <a:buChar char="•"/>
            </a:pPr>
            <a:r>
              <a:rPr lang="en-CA" sz="2400" dirty="0"/>
              <a:t>Results and Scoring Coordinator</a:t>
            </a:r>
          </a:p>
          <a:p>
            <a:pPr marL="285750" indent="-285750">
              <a:spcBef>
                <a:spcPts val="600"/>
              </a:spcBef>
              <a:buFont typeface="Arial"/>
              <a:buChar char="•"/>
            </a:pPr>
            <a:r>
              <a:rPr lang="en-CA" sz="2400" dirty="0"/>
              <a:t>Sponsorship Coordinator</a:t>
            </a:r>
          </a:p>
          <a:p>
            <a:pPr marL="285750" indent="-285750">
              <a:spcBef>
                <a:spcPts val="600"/>
              </a:spcBef>
              <a:buFont typeface="Arial"/>
              <a:buChar char="•"/>
            </a:pPr>
            <a:r>
              <a:rPr lang="en-CA" sz="2400" dirty="0"/>
              <a:t>Host Resort Coordinator</a:t>
            </a:r>
          </a:p>
          <a:p>
            <a:pPr marL="285750" indent="-285750">
              <a:spcBef>
                <a:spcPts val="600"/>
              </a:spcBef>
              <a:buFont typeface="Arial"/>
              <a:buChar char="•"/>
            </a:pPr>
            <a:r>
              <a:rPr lang="en-CA" sz="2400" dirty="0"/>
              <a:t>Technical Operations Coordinator</a:t>
            </a:r>
          </a:p>
          <a:p>
            <a:pPr marL="285750" indent="-285750">
              <a:spcBef>
                <a:spcPts val="600"/>
              </a:spcBef>
              <a:buFont typeface="Arial"/>
              <a:buChar char="•"/>
            </a:pPr>
            <a:r>
              <a:rPr lang="en-CA" sz="2400" dirty="0"/>
              <a:t>Transportation Coordinator</a:t>
            </a:r>
          </a:p>
          <a:p>
            <a:pPr marL="285750" indent="-285750">
              <a:spcBef>
                <a:spcPts val="600"/>
              </a:spcBef>
              <a:buFont typeface="Arial"/>
              <a:buChar char="•"/>
            </a:pPr>
            <a:r>
              <a:rPr lang="en-CA" sz="2400" dirty="0"/>
              <a:t>Volunteer </a:t>
            </a:r>
            <a:r>
              <a:rPr lang="en-CA" sz="2400" dirty="0" smtClean="0"/>
              <a:t>Coordinator</a:t>
            </a:r>
            <a:endParaRPr lang="fr-CA" sz="23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20</a:t>
            </a:r>
          </a:p>
          <a:p>
            <a:endParaRPr lang="en-US" sz="2400" dirty="0">
              <a:solidFill>
                <a:srgbClr val="7A99AC"/>
              </a:solidFill>
            </a:endParaRPr>
          </a:p>
        </p:txBody>
      </p:sp>
      <p:sp>
        <p:nvSpPr>
          <p:cNvPr id="2" name="TextBox 1"/>
          <p:cNvSpPr txBox="1"/>
          <p:nvPr/>
        </p:nvSpPr>
        <p:spPr>
          <a:xfrm>
            <a:off x="677333" y="1815614"/>
            <a:ext cx="8297333" cy="646331"/>
          </a:xfrm>
          <a:prstGeom prst="rect">
            <a:avLst/>
          </a:prstGeom>
          <a:noFill/>
        </p:spPr>
        <p:txBody>
          <a:bodyPr wrap="square" rtlCol="0">
            <a:spAutoFit/>
          </a:bodyPr>
          <a:lstStyle/>
          <a:p>
            <a:r>
              <a:rPr lang="en-CA" dirty="0" smtClean="0">
                <a:latin typeface="Amsi Pro" charset="0"/>
                <a:ea typeface="Amsi Pro" charset="0"/>
                <a:cs typeface="Amsi Pro" charset="0"/>
              </a:rPr>
              <a:t>Committee Members and Admin staff at many events will comprise the following roles</a:t>
            </a:r>
            <a:endParaRPr lang="en-CA" dirty="0">
              <a:latin typeface="Amsi Pro" charset="0"/>
              <a:ea typeface="Amsi Pro" charset="0"/>
              <a:cs typeface="Amsi Pro" charset="0"/>
            </a:endParaRPr>
          </a:p>
        </p:txBody>
      </p:sp>
    </p:spTree>
    <p:extLst>
      <p:ext uri="{BB962C8B-B14F-4D97-AF65-F5344CB8AC3E}">
        <p14:creationId xmlns:p14="http://schemas.microsoft.com/office/powerpoint/2010/main" val="1008630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6600" dirty="0"/>
              <a:t>Support Officials (YOU!!)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CA" sz="2800" dirty="0"/>
              <a:t>Are willing to be Team Players</a:t>
            </a:r>
          </a:p>
          <a:p>
            <a:pPr marL="0" indent="0">
              <a:buNone/>
            </a:pPr>
            <a:endParaRPr lang="en-CA" sz="2800" dirty="0"/>
          </a:p>
          <a:p>
            <a:pPr>
              <a:buFont typeface="Wingdings" charset="2"/>
              <a:buChar char="ü"/>
            </a:pPr>
            <a:r>
              <a:rPr lang="en-CA" sz="2800" dirty="0"/>
              <a:t>Will be task oriented and are primarily responsible for only one area of the event</a:t>
            </a:r>
          </a:p>
          <a:p>
            <a:pPr marL="0" indent="0">
              <a:buNone/>
            </a:pPr>
            <a:endParaRPr lang="en-CA" sz="2800" dirty="0"/>
          </a:p>
          <a:p>
            <a:pPr>
              <a:buFont typeface="Wingdings" charset="2"/>
              <a:buChar char="ü"/>
            </a:pPr>
            <a:r>
              <a:rPr lang="en-CA" sz="2800" dirty="0"/>
              <a:t>Can be minor decision makers, and act as the eyes and ears for Major Officials </a:t>
            </a:r>
          </a:p>
          <a:p>
            <a:pPr marL="0" indent="0">
              <a:buNone/>
            </a:pPr>
            <a:endParaRPr lang="en-CA" sz="2800" dirty="0"/>
          </a:p>
          <a:p>
            <a:pPr>
              <a:buFont typeface="Wingdings" charset="2"/>
              <a:buChar char="ü"/>
            </a:pPr>
            <a:r>
              <a:rPr lang="en-CA" sz="2800" dirty="0"/>
              <a:t>Will have completed Volunteer Orientation (Level 1 course) at </a:t>
            </a:r>
            <a:r>
              <a:rPr lang="en-CA" sz="2800" dirty="0" err="1"/>
              <a:t>snowsportsofficials.com</a:t>
            </a:r>
            <a:endParaRPr lang="en-CA" sz="2800" dirty="0"/>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21</a:t>
            </a:r>
            <a:endParaRPr lang="en-US" sz="2400" dirty="0">
              <a:solidFill>
                <a:srgbClr val="7A99AC"/>
              </a:solidFill>
            </a:endParaRPr>
          </a:p>
        </p:txBody>
      </p:sp>
    </p:spTree>
    <p:extLst>
      <p:ext uri="{BB962C8B-B14F-4D97-AF65-F5344CB8AC3E}">
        <p14:creationId xmlns:p14="http://schemas.microsoft.com/office/powerpoint/2010/main" val="1971463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6600" dirty="0"/>
              <a:t>Major Officials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441803" y="1928313"/>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2800" dirty="0"/>
              <a:t>You will report to</a:t>
            </a:r>
            <a:r>
              <a:rPr lang="id-ID" sz="2800" dirty="0"/>
              <a:t> </a:t>
            </a:r>
            <a:r>
              <a:rPr lang="id-ID" sz="2800" dirty="0" err="1"/>
              <a:t>Officials</a:t>
            </a:r>
            <a:r>
              <a:rPr lang="id-ID" sz="2800" dirty="0"/>
              <a:t> </a:t>
            </a:r>
            <a:r>
              <a:rPr lang="id-ID" sz="2800" dirty="0" err="1" smtClean="0"/>
              <a:t>that</a:t>
            </a:r>
            <a:r>
              <a:rPr lang="id-ID" sz="2800" dirty="0" smtClean="0"/>
              <a:t>:</a:t>
            </a:r>
            <a:endParaRPr lang="en-CA" sz="3200" dirty="0"/>
          </a:p>
          <a:p>
            <a:pPr marL="463550" indent="-463550">
              <a:buSzPct val="80000"/>
              <a:buBlip>
                <a:blip r:embed="rId2"/>
              </a:buBlip>
            </a:pPr>
            <a:r>
              <a:rPr lang="en-CA" sz="3200" dirty="0"/>
              <a:t> will demonstrate through their actions and prior event experience, role model behaviours and mentorship</a:t>
            </a:r>
          </a:p>
          <a:p>
            <a:pPr marL="463550" indent="-463550">
              <a:buSzPct val="80000"/>
              <a:buBlip>
                <a:blip r:embed="rId2"/>
              </a:buBlip>
            </a:pPr>
            <a:r>
              <a:rPr lang="en-CA" sz="3200" dirty="0"/>
              <a:t>Have broad based management and supervisory skills, and they will be  keeping in mind you are volunteers</a:t>
            </a:r>
          </a:p>
          <a:p>
            <a:pPr marL="463550" indent="-463550">
              <a:buSzPct val="80000"/>
              <a:buBlip>
                <a:blip r:embed="rId2"/>
              </a:buBlip>
            </a:pPr>
            <a:r>
              <a:rPr lang="en-CA" sz="3200" dirty="0"/>
              <a:t>Have a deep knowledge of the rules, regulations and terrain guidelines</a:t>
            </a:r>
          </a:p>
          <a:p>
            <a:pPr marL="463550" indent="-463550">
              <a:buSzPct val="80000"/>
              <a:buBlip>
                <a:blip r:embed="rId2"/>
              </a:buBlip>
            </a:pPr>
            <a:r>
              <a:rPr lang="en-CA" sz="3200" dirty="0"/>
              <a:t>Have a strong understanding of the Organization surrounding Event Management &amp; Competitions</a:t>
            </a:r>
          </a:p>
          <a:p>
            <a:pPr algn="ctr">
              <a:buFont typeface="Wingdings" charset="2"/>
              <a:buChar char="ü"/>
            </a:pPr>
            <a:r>
              <a:rPr lang="en-US" sz="2400" b="1" dirty="0">
                <a:solidFill>
                  <a:srgbClr val="C00000"/>
                </a:solidFill>
                <a:latin typeface="Amsi Pro" charset="0"/>
                <a:ea typeface="Amsi Pro" charset="0"/>
                <a:cs typeface="Amsi Pro" charset="0"/>
              </a:rPr>
              <a:t>They are the major decision makers for the competition</a:t>
            </a:r>
          </a:p>
          <a:p>
            <a:pPr marL="0" indent="0">
              <a:buSzPct val="80000"/>
              <a:buBlip>
                <a:blip r:embed="rId2"/>
              </a:buBlip>
            </a:pPr>
            <a:endParaRPr lang="fr-CA" sz="3200" dirty="0"/>
          </a:p>
          <a:p>
            <a:pPr marL="0" marR="0" lvl="0" indent="0" defTabSz="914400" eaLnBrk="1" fontAlgn="auto" latinLnBrk="0" hangingPunct="1">
              <a:lnSpc>
                <a:spcPct val="100000"/>
              </a:lnSpc>
              <a:spcBef>
                <a:spcPts val="0"/>
              </a:spcBef>
              <a:spcAft>
                <a:spcPts val="0"/>
              </a:spcAft>
              <a:buClrTx/>
              <a:buSzTx/>
              <a:buFontTx/>
              <a:buNone/>
              <a:tabLst/>
              <a:defRPr/>
            </a:pPr>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22</a:t>
            </a:r>
            <a:endParaRPr lang="en-US" sz="2400" dirty="0">
              <a:solidFill>
                <a:srgbClr val="7A99AC"/>
              </a:solidFill>
            </a:endParaRPr>
          </a:p>
        </p:txBody>
      </p:sp>
    </p:spTree>
    <p:extLst>
      <p:ext uri="{BB962C8B-B14F-4D97-AF65-F5344CB8AC3E}">
        <p14:creationId xmlns:p14="http://schemas.microsoft.com/office/powerpoint/2010/main" val="861451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23</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a:t>COMPETITION </a:t>
            </a:r>
            <a:r>
              <a:rPr lang="en-CA" sz="5400" dirty="0" smtClean="0"/>
              <a:t>JURY</a:t>
            </a:r>
          </a:p>
          <a:p>
            <a:pPr>
              <a:spcBef>
                <a:spcPts val="1800"/>
              </a:spcBef>
            </a:pPr>
            <a:r>
              <a:rPr lang="en-US" sz="2800" dirty="0"/>
              <a:t>Who are the major officials and how they make decisions</a:t>
            </a:r>
          </a:p>
          <a:p>
            <a:pPr>
              <a:lnSpc>
                <a:spcPct val="100000"/>
              </a:lnSpc>
            </a:pPr>
            <a:r>
              <a:rPr lang="fr-CA" sz="2700" dirty="0" smtClean="0"/>
              <a:t>.  </a:t>
            </a:r>
            <a:endParaRPr lang="fr-CA" sz="2700" dirty="0"/>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23</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81772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6000" dirty="0"/>
              <a:t>Competition Jury consists of the following individuals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indent="0">
              <a:buNone/>
            </a:pPr>
            <a:r>
              <a:rPr lang="en-CA" sz="3200" dirty="0"/>
              <a:t>Technical Delegate </a:t>
            </a:r>
            <a:r>
              <a:rPr lang="id-ID" sz="3200" dirty="0"/>
              <a:t>                                                      </a:t>
            </a:r>
            <a:r>
              <a:rPr lang="en-CA" sz="3200" dirty="0"/>
              <a:t>(Chair of the Jury, also has the Veto vote)</a:t>
            </a:r>
          </a:p>
          <a:p>
            <a:pPr marL="914400" indent="0">
              <a:buNone/>
            </a:pPr>
            <a:endParaRPr lang="en-CA" sz="3200" dirty="0"/>
          </a:p>
          <a:p>
            <a:pPr marL="914400" indent="0">
              <a:buNone/>
            </a:pPr>
            <a:r>
              <a:rPr lang="en-CA" sz="3200" dirty="0"/>
              <a:t>Chief of Competition</a:t>
            </a:r>
          </a:p>
          <a:p>
            <a:pPr marL="914400" indent="0">
              <a:buNone/>
            </a:pPr>
            <a:endParaRPr lang="en-CA" sz="3200" dirty="0"/>
          </a:p>
          <a:p>
            <a:pPr marL="914400" indent="0">
              <a:buNone/>
            </a:pPr>
            <a:r>
              <a:rPr lang="en-CA" sz="3200" dirty="0"/>
              <a:t>Head </a:t>
            </a:r>
            <a:r>
              <a:rPr lang="en-CA" sz="3200" dirty="0" smtClean="0"/>
              <a:t>Judge</a:t>
            </a:r>
            <a:endParaRPr lang="en-CA" sz="3200"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2</a:t>
            </a:r>
            <a:r>
              <a:rPr lang="en-US" sz="2400" dirty="0" smtClean="0">
                <a:solidFill>
                  <a:srgbClr val="7A99AC"/>
                </a:solidFill>
              </a:rPr>
              <a:t>4</a:t>
            </a:r>
            <a:endParaRPr lang="en-US" sz="2400" dirty="0">
              <a:solidFill>
                <a:srgbClr val="7A99AC"/>
              </a:solidFill>
            </a:endParaRPr>
          </a:p>
        </p:txBody>
      </p:sp>
    </p:spTree>
    <p:extLst>
      <p:ext uri="{BB962C8B-B14F-4D97-AF65-F5344CB8AC3E}">
        <p14:creationId xmlns:p14="http://schemas.microsoft.com/office/powerpoint/2010/main" val="2101785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441803" y="910156"/>
            <a:ext cx="11106729" cy="4559311"/>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2800" dirty="0"/>
              <a:t>The Jury is usually 3 in number and consists of highly experienced Officials</a:t>
            </a:r>
            <a:endParaRPr lang="id-ID" sz="2800" dirty="0"/>
          </a:p>
          <a:p>
            <a:pPr marL="0" indent="0">
              <a:buNone/>
            </a:pPr>
            <a:r>
              <a:rPr lang="en-CA" sz="2800" dirty="0"/>
              <a:t>The Jury monitors the </a:t>
            </a:r>
            <a:r>
              <a:rPr lang="en-CA" sz="2800" b="1" dirty="0"/>
              <a:t>Official Training </a:t>
            </a:r>
            <a:r>
              <a:rPr lang="en-CA" sz="2800" dirty="0"/>
              <a:t>and </a:t>
            </a:r>
            <a:r>
              <a:rPr lang="en-CA" sz="2800" b="1" dirty="0"/>
              <a:t>The Entire Competition </a:t>
            </a:r>
            <a:r>
              <a:rPr lang="en-CA" sz="2800" dirty="0"/>
              <a:t>to ensure compliance with the rules governing event</a:t>
            </a:r>
          </a:p>
          <a:p>
            <a:pPr marL="0" indent="0">
              <a:buNone/>
            </a:pPr>
            <a:r>
              <a:rPr lang="en-CA" sz="2800" dirty="0"/>
              <a:t>This is achieved by:</a:t>
            </a:r>
          </a:p>
          <a:p>
            <a:r>
              <a:rPr lang="en-CA" sz="2800" dirty="0"/>
              <a:t>Inspecting and monitoring the entire field of play, and the event venue areas </a:t>
            </a:r>
            <a:r>
              <a:rPr lang="en-CA" sz="2400" b="1" u="sng" dirty="0"/>
              <a:t>constantly </a:t>
            </a:r>
            <a:r>
              <a:rPr lang="en-CA" sz="2800" dirty="0"/>
              <a:t>(we’re outdoors here folks!)</a:t>
            </a:r>
          </a:p>
          <a:p>
            <a:r>
              <a:rPr lang="en-CA" sz="2800" dirty="0"/>
              <a:t>Overseeing the course work, </a:t>
            </a:r>
            <a:r>
              <a:rPr lang="en-CA" sz="2400" b="1" u="sng" dirty="0"/>
              <a:t>always</a:t>
            </a:r>
            <a:r>
              <a:rPr lang="en-CA" sz="2800" dirty="0"/>
              <a:t> with a focus on safety and fairness</a:t>
            </a:r>
          </a:p>
          <a:p>
            <a:r>
              <a:rPr lang="en-CA" sz="2800" dirty="0"/>
              <a:t>Determining the start and ending of Official Training, and the Competition times; especially taking into consideration weather, snow conditions, time of day, number of competitors, experience level of athletes and level of competition</a:t>
            </a:r>
          </a:p>
          <a:p>
            <a:pPr marL="285750" indent="-285750">
              <a:spcBef>
                <a:spcPts val="600"/>
              </a:spcBef>
              <a:buFont typeface="Arial"/>
              <a:buChar char="•"/>
              <a:defRPr/>
            </a:pPr>
            <a:endParaRPr lang="fr-CA" sz="2700" dirty="0">
              <a:solidFill>
                <a:prstClr val="black"/>
              </a:solidFill>
              <a:cs typeface="Arial" pitchFamily="34" charset="0"/>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25</a:t>
            </a:r>
            <a:endParaRPr lang="en-US" sz="2400" dirty="0">
              <a:solidFill>
                <a:srgbClr val="7A99AC"/>
              </a:solidFill>
            </a:endParaRPr>
          </a:p>
        </p:txBody>
      </p:sp>
    </p:spTree>
    <p:extLst>
      <p:ext uri="{BB962C8B-B14F-4D97-AF65-F5344CB8AC3E}">
        <p14:creationId xmlns:p14="http://schemas.microsoft.com/office/powerpoint/2010/main" val="7508932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14882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3200" dirty="0"/>
              <a:t>Determining the number of and start order of forerunners</a:t>
            </a:r>
          </a:p>
          <a:p>
            <a:r>
              <a:rPr lang="en-CA" sz="3200" dirty="0"/>
              <a:t>Granting provisional re-runs and re-runs as required</a:t>
            </a:r>
          </a:p>
          <a:p>
            <a:r>
              <a:rPr lang="en-CA" sz="3200" dirty="0"/>
              <a:t>Interrupting or terminating the competition (weather)</a:t>
            </a:r>
          </a:p>
          <a:p>
            <a:r>
              <a:rPr lang="en-CA" sz="3200" dirty="0"/>
              <a:t>Announcing any disqualifications, and any disciplinary measures or sanctions</a:t>
            </a:r>
          </a:p>
          <a:p>
            <a:r>
              <a:rPr lang="en-CA" sz="3200" dirty="0"/>
              <a:t>Rule on protests</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6</a:t>
            </a:r>
            <a:endParaRPr lang="en-US" sz="2400" dirty="0">
              <a:solidFill>
                <a:srgbClr val="7A99AC"/>
              </a:solidFill>
            </a:endParaRPr>
          </a:p>
        </p:txBody>
      </p:sp>
    </p:spTree>
    <p:extLst>
      <p:ext uri="{BB962C8B-B14F-4D97-AF65-F5344CB8AC3E}">
        <p14:creationId xmlns:p14="http://schemas.microsoft.com/office/powerpoint/2010/main" val="1648220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Duties and Obligations of the Jury</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a:buChar char="•"/>
            </a:pPr>
            <a:r>
              <a:rPr lang="en-CA" sz="3200" dirty="0"/>
              <a:t>Apply and ensure fair and uniform application of the Rules</a:t>
            </a:r>
          </a:p>
          <a:p>
            <a:pPr marL="285750" indent="-285750">
              <a:buFont typeface="Arial"/>
              <a:buChar char="•"/>
            </a:pPr>
            <a:r>
              <a:rPr lang="en-CA" sz="3200" dirty="0"/>
              <a:t>Jury members may cancel, postpone or interrupt the competition</a:t>
            </a:r>
          </a:p>
          <a:p>
            <a:pPr marL="285750" indent="-285750">
              <a:buFont typeface="Arial"/>
              <a:buChar char="•"/>
            </a:pPr>
            <a:r>
              <a:rPr lang="en-CA" sz="3200" dirty="0"/>
              <a:t>Jury members supervise the athlete draws, and they attend all Team Captain’s Meetings</a:t>
            </a:r>
          </a:p>
          <a:p>
            <a:pPr marL="285750" indent="-285750">
              <a:buFont typeface="Arial"/>
              <a:buChar char="•"/>
            </a:pPr>
            <a:r>
              <a:rPr lang="en-CA" sz="3200" dirty="0"/>
              <a:t>Jury members will inspect all areas of the course, measurements of the courses are done by the Jury</a:t>
            </a:r>
          </a:p>
          <a:p>
            <a:pPr marL="285750" indent="-285750">
              <a:buFont typeface="Arial"/>
              <a:buChar char="•"/>
            </a:pPr>
            <a:r>
              <a:rPr lang="en-CA" sz="3200" dirty="0"/>
              <a:t>The Jury will rule on protests and any reruns in an event</a:t>
            </a:r>
          </a:p>
          <a:p>
            <a:pPr marL="285750" indent="-285750">
              <a:buFont typeface="Arial"/>
              <a:buChar char="•"/>
            </a:pPr>
            <a:r>
              <a:rPr lang="en-CA" sz="3200" dirty="0"/>
              <a:t>The Jury will supervise Official Training</a:t>
            </a:r>
          </a:p>
          <a:p>
            <a:pPr marL="285750" indent="-285750">
              <a:lnSpc>
                <a:spcPct val="90000"/>
              </a:lnSpc>
            </a:pPr>
            <a:endParaRPr lang="fr-CA" sz="3200" dirty="0">
              <a:latin typeface="Amsi Pro" charset="0"/>
              <a:ea typeface="Amsi Pro" charset="0"/>
              <a:cs typeface="Amsi Pro" charset="0"/>
            </a:endParaRPr>
          </a:p>
          <a:p>
            <a:pPr algn="ctr"/>
            <a:r>
              <a:rPr lang="en-CA" sz="3200" b="1" dirty="0">
                <a:solidFill>
                  <a:srgbClr val="FF0000"/>
                </a:solidFill>
                <a:latin typeface="Amsi Pro" charset="0"/>
                <a:ea typeface="Amsi Pro" charset="0"/>
                <a:cs typeface="Amsi Pro" charset="0"/>
              </a:rPr>
              <a:t>The Jury is ultimately responsible for ensuring that training and competition is </a:t>
            </a:r>
          </a:p>
          <a:p>
            <a:pPr algn="ctr">
              <a:spcBef>
                <a:spcPts val="1200"/>
              </a:spcBef>
            </a:pPr>
            <a:r>
              <a:rPr lang="en-CA" sz="3200" dirty="0">
                <a:solidFill>
                  <a:srgbClr val="FF0000"/>
                </a:solidFill>
                <a:latin typeface="Amsi Pro" charset="0"/>
                <a:ea typeface="Amsi Pro" charset="0"/>
                <a:cs typeface="Amsi Pro" charset="0"/>
              </a:rPr>
              <a:t>RUN SAFELY &amp; FAIRLY for ALL PARTICIPANTS, EVENT STAFF, OFFICIALS, VOLUNTEERS, THE HOST RESORT &amp; EVENT PARTNERS</a:t>
            </a:r>
          </a:p>
          <a:p>
            <a:pPr marL="285750" indent="-285750">
              <a:lnSpc>
                <a:spcPct val="90000"/>
              </a:lnSpc>
            </a:pPr>
            <a:endParaRPr lang="fr-CA" sz="3200" dirty="0"/>
          </a:p>
          <a:p>
            <a:pPr marL="285750" indent="-285750">
              <a:lnSpc>
                <a:spcPct val="90000"/>
              </a:lnSpc>
            </a:pPr>
            <a:endParaRPr lang="fr-CA" sz="3200"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7</a:t>
            </a:r>
            <a:endParaRPr lang="en-US" sz="2400" dirty="0">
              <a:solidFill>
                <a:srgbClr val="7A99AC"/>
              </a:solidFill>
            </a:endParaRPr>
          </a:p>
        </p:txBody>
      </p:sp>
    </p:spTree>
    <p:extLst>
      <p:ext uri="{BB962C8B-B14F-4D97-AF65-F5344CB8AC3E}">
        <p14:creationId xmlns:p14="http://schemas.microsoft.com/office/powerpoint/2010/main" val="1246632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6000" dirty="0"/>
              <a:t>The Technical Delegate (most often called the “TD”)</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en-CA" sz="3200" dirty="0"/>
              <a:t>Represents the National governing body and/or FIS depending on level of competition</a:t>
            </a:r>
          </a:p>
          <a:p>
            <a:pPr>
              <a:buBlip>
                <a:blip r:embed="rId2"/>
              </a:buBlip>
            </a:pPr>
            <a:r>
              <a:rPr lang="en-CA" sz="3200" dirty="0"/>
              <a:t>Ensures that the event is run in a safe and fair environment</a:t>
            </a:r>
          </a:p>
          <a:p>
            <a:pPr>
              <a:buBlip>
                <a:blip r:embed="rId2"/>
              </a:buBlip>
            </a:pPr>
            <a:r>
              <a:rPr lang="en-CA" sz="3200" dirty="0"/>
              <a:t>Attempts to ensure that the event runs seamlessly</a:t>
            </a:r>
          </a:p>
          <a:p>
            <a:pPr>
              <a:buBlip>
                <a:blip r:embed="rId2"/>
              </a:buBlip>
            </a:pPr>
            <a:r>
              <a:rPr lang="en-CA" sz="3200" dirty="0"/>
              <a:t>Acts as technical consultant</a:t>
            </a:r>
          </a:p>
          <a:p>
            <a:pPr>
              <a:buBlip>
                <a:blip r:embed="rId2"/>
              </a:buBlip>
            </a:pPr>
            <a:r>
              <a:rPr lang="en-CA" sz="3200" dirty="0"/>
              <a:t>Acts as Chair of the Jury, and has the Veto vote</a:t>
            </a:r>
          </a:p>
          <a:p>
            <a:pPr>
              <a:buBlip>
                <a:blip r:embed="rId2"/>
              </a:buBlip>
            </a:pPr>
            <a:r>
              <a:rPr lang="en-CA" sz="3200" dirty="0"/>
              <a:t>Must attend all Team Captains Meetings, and act as a resource for the Competition Committee</a:t>
            </a:r>
          </a:p>
          <a:p>
            <a:pPr>
              <a:buBlip>
                <a:blip r:embed="rId2"/>
              </a:buBlip>
            </a:pPr>
            <a:r>
              <a:rPr lang="en-CA" sz="3200" dirty="0"/>
              <a:t>Advises the organizers on compliance with </a:t>
            </a:r>
            <a:r>
              <a:rPr lang="en-CA" sz="3200" dirty="0">
                <a:solidFill>
                  <a:srgbClr val="7030A0"/>
                </a:solidFill>
              </a:rPr>
              <a:t>FC/</a:t>
            </a:r>
            <a:r>
              <a:rPr lang="en-CA" sz="3200" dirty="0"/>
              <a:t>FIS Rules</a:t>
            </a:r>
          </a:p>
          <a:p>
            <a:pPr>
              <a:buBlip>
                <a:blip r:embed="rId2"/>
              </a:buBlip>
            </a:pPr>
            <a:r>
              <a:rPr lang="en-US" sz="3200" dirty="0"/>
              <a:t>Inspects and measures all course prior to the first day of official training</a:t>
            </a:r>
            <a:endParaRPr lang="id-ID" sz="3200" dirty="0"/>
          </a:p>
          <a:p>
            <a:pPr>
              <a:buBlip>
                <a:blip r:embed="rId2"/>
              </a:buBlip>
            </a:pPr>
            <a:r>
              <a:rPr lang="en-CA" sz="3200" dirty="0"/>
              <a:t>Arrives at the location at least 24 hours before the beginning of official </a:t>
            </a:r>
            <a:r>
              <a:rPr lang="en-CA" sz="3200" dirty="0" smtClean="0"/>
              <a:t>training</a:t>
            </a:r>
            <a:endParaRPr lang="en-CA" sz="3200"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a:t>
            </a:r>
            <a:r>
              <a:rPr lang="en-US" sz="2400" dirty="0">
                <a:solidFill>
                  <a:srgbClr val="7A99AC"/>
                </a:solidFill>
              </a:rPr>
              <a:t>8</a:t>
            </a:r>
            <a:endParaRPr lang="en-US" sz="2400" dirty="0">
              <a:solidFill>
                <a:srgbClr val="7A99AC"/>
              </a:solidFill>
            </a:endParaRPr>
          </a:p>
        </p:txBody>
      </p:sp>
    </p:spTree>
    <p:extLst>
      <p:ext uri="{BB962C8B-B14F-4D97-AF65-F5344CB8AC3E}">
        <p14:creationId xmlns:p14="http://schemas.microsoft.com/office/powerpoint/2010/main" val="1308454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The TD</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en-US" sz="3200" dirty="0"/>
              <a:t>Reads the report of the Technical Delegate of the preceding competition, and for the last event held at that resort</a:t>
            </a:r>
          </a:p>
          <a:p>
            <a:pPr>
              <a:buBlip>
                <a:blip r:embed="rId2"/>
              </a:buBlip>
            </a:pPr>
            <a:r>
              <a:rPr lang="en-US" sz="3200" dirty="0"/>
              <a:t>Is present at all times during training.  Observes athletes on runs, is looking for hazards constantly</a:t>
            </a:r>
          </a:p>
          <a:p>
            <a:pPr>
              <a:buBlip>
                <a:blip r:embed="rId2"/>
              </a:buBlip>
            </a:pPr>
            <a:r>
              <a:rPr lang="en-US" sz="3200" dirty="0"/>
              <a:t>The TD is responsible for completing a final report to the PSO/</a:t>
            </a:r>
            <a:r>
              <a:rPr lang="en-US" sz="3200" dirty="0">
                <a:solidFill>
                  <a:srgbClr val="7030A0"/>
                </a:solidFill>
              </a:rPr>
              <a:t>FC</a:t>
            </a:r>
            <a:r>
              <a:rPr lang="en-US" sz="3200" dirty="0"/>
              <a:t>/FIS and the host committee along with the host resort</a:t>
            </a:r>
          </a:p>
          <a:p>
            <a:pPr>
              <a:buBlip>
                <a:blip r:embed="rId2"/>
              </a:buBlip>
            </a:pPr>
            <a:r>
              <a:rPr lang="en-US" sz="3200" dirty="0"/>
              <a:t>The TD is also responsible to inspect all technical installations including the judges stand for safety</a:t>
            </a:r>
          </a:p>
          <a:p>
            <a:pPr>
              <a:buBlip>
                <a:blip r:embed="rId2"/>
              </a:buBlip>
            </a:pPr>
            <a:r>
              <a:rPr lang="en-US" sz="3200" dirty="0"/>
              <a:t>The TD will advise the organizers on issues around the training and competition schedule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29</a:t>
            </a:r>
            <a:endParaRPr lang="en-US" sz="2400" dirty="0">
              <a:solidFill>
                <a:srgbClr val="7A99AC"/>
              </a:solidFill>
            </a:endParaRPr>
          </a:p>
        </p:txBody>
      </p:sp>
    </p:spTree>
    <p:extLst>
      <p:ext uri="{BB962C8B-B14F-4D97-AF65-F5344CB8AC3E}">
        <p14:creationId xmlns:p14="http://schemas.microsoft.com/office/powerpoint/2010/main" val="968454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Officials </a:t>
            </a:r>
            <a:r>
              <a:rPr lang="en-CA" sz="7200" dirty="0" smtClean="0"/>
              <a:t>Pathway</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3</a:t>
            </a:r>
            <a:endParaRPr lang="en-US" sz="2400" dirty="0">
              <a:solidFill>
                <a:srgbClr val="7A99AC"/>
              </a:solidFill>
            </a:endParaRPr>
          </a:p>
        </p:txBody>
      </p:sp>
    </p:spTree>
    <p:extLst>
      <p:ext uri="{BB962C8B-B14F-4D97-AF65-F5344CB8AC3E}">
        <p14:creationId xmlns:p14="http://schemas.microsoft.com/office/powerpoint/2010/main" val="2111995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The Head Judge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Blip>
                <a:blip r:embed="rId2"/>
              </a:buBlip>
            </a:pPr>
            <a:r>
              <a:rPr lang="en-US" sz="3200" dirty="0"/>
              <a:t>Is responsible for over seeing the work of the panel of judges</a:t>
            </a:r>
          </a:p>
          <a:p>
            <a:pPr>
              <a:buBlip>
                <a:blip r:embed="rId2"/>
              </a:buBlip>
            </a:pPr>
            <a:r>
              <a:rPr lang="en-US" sz="3200" dirty="0"/>
              <a:t>Is required to attend all Jury meetings and necessary pre-event course inspections</a:t>
            </a:r>
          </a:p>
          <a:p>
            <a:pPr>
              <a:buBlip>
                <a:blip r:embed="rId2"/>
              </a:buBlip>
            </a:pPr>
            <a:r>
              <a:rPr lang="en-US" sz="3200" dirty="0"/>
              <a:t>Coordinates the transportation, accommodation and expenses of the individual judges</a:t>
            </a:r>
          </a:p>
          <a:p>
            <a:pPr>
              <a:buBlip>
                <a:blip r:embed="rId2"/>
              </a:buBlip>
            </a:pPr>
            <a:r>
              <a:rPr lang="en-US" sz="3200" dirty="0"/>
              <a:t>Is required to attend all Team Captain meetings, commencing with the TC meeting on the eve of the final day of Official Training</a:t>
            </a:r>
          </a:p>
          <a:p>
            <a:pPr>
              <a:buBlip>
                <a:blip r:embed="rId2"/>
              </a:buBlip>
            </a:pPr>
            <a:r>
              <a:rPr lang="en-US" sz="3200" dirty="0"/>
              <a:t>Responsible to ensure all necessary judging tools are provided </a:t>
            </a:r>
          </a:p>
          <a:p>
            <a:pPr>
              <a:buBlip>
                <a:blip r:embed="rId2"/>
              </a:buBlip>
            </a:pPr>
            <a:r>
              <a:rPr lang="en-US" sz="3200" dirty="0"/>
              <a:t>Head Judge is responsible for inspecting the judges stand and surrounding areas, for the purpose of approving its suitability, visibility onto the course, location and safety</a:t>
            </a:r>
          </a:p>
          <a:p>
            <a:pPr>
              <a:buBlip>
                <a:blip r:embed="rId2"/>
              </a:buBlip>
            </a:pPr>
            <a:r>
              <a:rPr lang="en-US" sz="3200" dirty="0"/>
              <a:t>The Head Judge is there to ensure the professionalism of the panel is upheld</a:t>
            </a:r>
          </a:p>
          <a:p>
            <a:pPr>
              <a:buBlip>
                <a:blip r:embed="rId2"/>
              </a:buBlip>
            </a:pPr>
            <a:r>
              <a:rPr lang="en-US" sz="3200" dirty="0"/>
              <a:t>Head Judge reports back to the PSO/</a:t>
            </a:r>
            <a:r>
              <a:rPr lang="en-US" sz="3200" dirty="0">
                <a:solidFill>
                  <a:srgbClr val="7030A0"/>
                </a:solidFill>
              </a:rPr>
              <a:t>FC/</a:t>
            </a:r>
            <a:r>
              <a:rPr lang="en-US" sz="3200" dirty="0"/>
              <a:t>FIS/AFP</a:t>
            </a:r>
          </a:p>
          <a:p>
            <a:pPr algn="ctr"/>
            <a:r>
              <a:rPr lang="en-US" sz="2600" b="1" dirty="0">
                <a:solidFill>
                  <a:srgbClr val="FF0000"/>
                </a:solidFill>
                <a:latin typeface="Amsi Pro" charset="0"/>
                <a:ea typeface="Amsi Pro" charset="0"/>
                <a:cs typeface="Amsi Pro" charset="0"/>
              </a:rPr>
              <a:t>The Head Judge is instrumental in the running of an “on schedule event</a:t>
            </a:r>
            <a:r>
              <a:rPr lang="en-US" sz="1400" b="1" dirty="0">
                <a:solidFill>
                  <a:srgbClr val="FF0000"/>
                </a:solidFill>
                <a:latin typeface="Arial" pitchFamily="34" charset="0"/>
                <a:cs typeface="Arial" pitchFamily="34" charset="0"/>
              </a:rPr>
              <a: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30</a:t>
            </a:r>
            <a:endParaRPr lang="en-US" sz="2400" dirty="0">
              <a:solidFill>
                <a:srgbClr val="7A99AC"/>
              </a:solidFill>
            </a:endParaRPr>
          </a:p>
        </p:txBody>
      </p:sp>
    </p:spTree>
    <p:extLst>
      <p:ext uri="{BB962C8B-B14F-4D97-AF65-F5344CB8AC3E}">
        <p14:creationId xmlns:p14="http://schemas.microsoft.com/office/powerpoint/2010/main" val="10414310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Competition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Manages ALL aspects of competition inside the field of play</a:t>
            </a:r>
          </a:p>
          <a:p>
            <a:pPr>
              <a:buSzPct val="80000"/>
              <a:buBlip>
                <a:blip r:embed="rId2"/>
              </a:buBlip>
            </a:pPr>
            <a:r>
              <a:rPr lang="en-US" sz="3200" dirty="0"/>
              <a:t>Acts as Chair for all Team Captain Meetings</a:t>
            </a:r>
          </a:p>
          <a:p>
            <a:pPr>
              <a:buSzPct val="80000"/>
              <a:buBlip>
                <a:blip r:embed="rId2"/>
              </a:buBlip>
            </a:pPr>
            <a:r>
              <a:rPr lang="en-US" sz="3200" dirty="0"/>
              <a:t>Ensures courses meet appropriate terrain guidelines and specifications</a:t>
            </a:r>
          </a:p>
          <a:p>
            <a:pPr>
              <a:buSzPct val="80000"/>
              <a:buBlip>
                <a:blip r:embed="rId2"/>
              </a:buBlip>
            </a:pPr>
            <a:r>
              <a:rPr lang="en-US" sz="3200" dirty="0"/>
              <a:t>Develops the schedule for pre event and the competition schedules</a:t>
            </a:r>
          </a:p>
          <a:p>
            <a:pPr>
              <a:buSzPct val="80000"/>
              <a:buBlip>
                <a:blip r:embed="rId2"/>
              </a:buBlip>
            </a:pPr>
            <a:r>
              <a:rPr lang="en-US" sz="3200" dirty="0"/>
              <a:t>Oversees all officials and volunteers</a:t>
            </a:r>
          </a:p>
          <a:p>
            <a:pPr>
              <a:buSzPct val="80000"/>
              <a:buBlip>
                <a:blip r:embed="rId2"/>
              </a:buBlip>
            </a:pPr>
            <a:r>
              <a:rPr lang="en-US" sz="3200" dirty="0"/>
              <a:t>Works with the Organizing Committee Chair and is responsible for all technical aspects of </a:t>
            </a:r>
            <a:r>
              <a:rPr lang="en-US" sz="3200" dirty="0" smtClean="0"/>
              <a:t>event</a:t>
            </a:r>
          </a:p>
          <a:p>
            <a:pPr>
              <a:buSzPct val="80000"/>
              <a:buBlip>
                <a:blip r:embed="rId2"/>
              </a:buBlip>
            </a:pPr>
            <a:r>
              <a:rPr lang="en-US" sz="3200" b="1" dirty="0" smtClean="0">
                <a:solidFill>
                  <a:srgbClr val="FF0000"/>
                </a:solidFill>
                <a:latin typeface="Amsi Pro" charset="0"/>
                <a:ea typeface="Amsi Pro" charset="0"/>
                <a:cs typeface="Amsi Pro" charset="0"/>
              </a:rPr>
              <a:t>The </a:t>
            </a:r>
            <a:r>
              <a:rPr lang="en-US" sz="3200" b="1" dirty="0">
                <a:solidFill>
                  <a:srgbClr val="FF0000"/>
                </a:solidFill>
                <a:latin typeface="Amsi Pro" charset="0"/>
                <a:ea typeface="Amsi Pro" charset="0"/>
                <a:cs typeface="Amsi Pro" charset="0"/>
              </a:rPr>
              <a:t>“Chief of Comp” typically is happy for event day to arrive, so they can enjoy all the hard work come together! and to watch the athletes go all out on “their” venues</a:t>
            </a:r>
          </a:p>
          <a:p>
            <a:pPr>
              <a:buSzPct val="80000"/>
              <a:buBlip>
                <a:blip r:embed="rId2"/>
              </a:buBlip>
            </a:pPr>
            <a:endParaRPr lang="en-US" sz="3200" dirty="0"/>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31</a:t>
            </a:r>
            <a:endParaRPr lang="en-US" sz="2400" dirty="0">
              <a:solidFill>
                <a:srgbClr val="7A99AC"/>
              </a:solidFill>
            </a:endParaRPr>
          </a:p>
        </p:txBody>
      </p:sp>
    </p:spTree>
    <p:extLst>
      <p:ext uri="{BB962C8B-B14F-4D97-AF65-F5344CB8AC3E}">
        <p14:creationId xmlns:p14="http://schemas.microsoft.com/office/powerpoint/2010/main" val="1340051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*The Race Director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Attends FIS World Cup, FIS NorAm, Canada Winter Games, Canadian Junior Championships and Canadian Championships</a:t>
            </a:r>
          </a:p>
          <a:p>
            <a:pPr>
              <a:buSzPct val="80000"/>
              <a:buBlip>
                <a:blip r:embed="rId2"/>
              </a:buBlip>
            </a:pPr>
            <a:r>
              <a:rPr lang="en-US" sz="3200" dirty="0"/>
              <a:t>Reports directly to </a:t>
            </a:r>
            <a:r>
              <a:rPr lang="en-US" sz="3200" dirty="0">
                <a:solidFill>
                  <a:srgbClr val="7030A0"/>
                </a:solidFill>
              </a:rPr>
              <a:t>FC</a:t>
            </a:r>
            <a:r>
              <a:rPr lang="en-US" sz="3200" dirty="0"/>
              <a:t> and/or FIS</a:t>
            </a:r>
          </a:p>
          <a:p>
            <a:pPr>
              <a:buSzPct val="80000"/>
              <a:buBlip>
                <a:blip r:embed="rId2"/>
              </a:buBlip>
            </a:pPr>
            <a:r>
              <a:rPr lang="en-US" sz="3200" dirty="0"/>
              <a:t>Advisor to the Jury</a:t>
            </a:r>
          </a:p>
          <a:p>
            <a:pPr>
              <a:buSzPct val="80000"/>
              <a:buBlip>
                <a:blip r:embed="rId2"/>
              </a:buBlip>
            </a:pPr>
            <a:r>
              <a:rPr lang="en-US" sz="3200" dirty="0"/>
              <a:t>Responsible for verifying quotas and athlete entries</a:t>
            </a:r>
          </a:p>
          <a:p>
            <a:pPr marL="0" lvl="0" indent="0">
              <a:spcBef>
                <a:spcPts val="1000"/>
              </a:spcBef>
              <a:buNone/>
            </a:pPr>
            <a:r>
              <a:rPr lang="id-ID" sz="2800" dirty="0">
                <a:solidFill>
                  <a:prstClr val="black"/>
                </a:solidFill>
                <a:latin typeface="Arial" pitchFamily="34" charset="0"/>
                <a:cs typeface="Arial" pitchFamily="34" charset="0"/>
              </a:rPr>
              <a:t>*</a:t>
            </a:r>
            <a:r>
              <a:rPr lang="id-ID" sz="2800" dirty="0" err="1">
                <a:solidFill>
                  <a:prstClr val="black"/>
                </a:solidFill>
                <a:latin typeface="Amsi Pro" charset="0"/>
                <a:ea typeface="Amsi Pro" charset="0"/>
                <a:cs typeface="Amsi Pro" charset="0"/>
              </a:rPr>
              <a:t>A</a:t>
            </a:r>
            <a:r>
              <a:rPr lang="id-ID" sz="2800" dirty="0">
                <a:solidFill>
                  <a:prstClr val="black"/>
                </a:solidFill>
                <a:latin typeface="Amsi Pro" charset="0"/>
                <a:ea typeface="Amsi Pro" charset="0"/>
                <a:cs typeface="Amsi Pro" charset="0"/>
              </a:rPr>
              <a:t> </a:t>
            </a:r>
            <a:r>
              <a:rPr lang="en-CA" sz="2800" dirty="0">
                <a:solidFill>
                  <a:prstClr val="black"/>
                </a:solidFill>
                <a:latin typeface="Amsi Pro" charset="0"/>
                <a:ea typeface="Amsi Pro" charset="0"/>
                <a:cs typeface="Amsi Pro" charset="0"/>
              </a:rPr>
              <a:t>Race Director is usually seen at higher end competitions such as FIS events, Canada Games, Junior &amp; Senior National Championships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32</a:t>
            </a:r>
            <a:endParaRPr lang="en-US" sz="2400" dirty="0">
              <a:solidFill>
                <a:srgbClr val="7A99AC"/>
              </a:solidFill>
            </a:endParaRPr>
          </a:p>
        </p:txBody>
      </p:sp>
    </p:spTree>
    <p:extLst>
      <p:ext uri="{BB962C8B-B14F-4D97-AF65-F5344CB8AC3E}">
        <p14:creationId xmlns:p14="http://schemas.microsoft.com/office/powerpoint/2010/main" val="1592100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5400" dirty="0"/>
              <a:t>Events &amp; Competition Sites</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Please see the Freestyle Canada Terrain Guidelines for all the details through the LTAD process, but know there are:</a:t>
            </a:r>
          </a:p>
          <a:p>
            <a:pPr marL="914400">
              <a:buSzPct val="80000"/>
              <a:buBlip>
                <a:blip r:embed="rId2"/>
              </a:buBlip>
            </a:pPr>
            <a:r>
              <a:rPr lang="en-US" sz="2000" dirty="0"/>
              <a:t>FIS Specific Guidelines for NorAm, and World Cups, Sr. Championships</a:t>
            </a:r>
          </a:p>
          <a:p>
            <a:pPr marL="914400">
              <a:buSzPct val="80000"/>
              <a:buBlip>
                <a:blip r:embed="rId2"/>
              </a:buBlip>
            </a:pPr>
            <a:r>
              <a:rPr lang="en-US" sz="2000" dirty="0"/>
              <a:t>Freestyle Canada</a:t>
            </a:r>
            <a:r>
              <a:rPr lang="en-US" sz="2000" dirty="0">
                <a:solidFill>
                  <a:srgbClr val="7030A0"/>
                </a:solidFill>
              </a:rPr>
              <a:t> </a:t>
            </a:r>
            <a:r>
              <a:rPr lang="en-US" sz="2000" dirty="0"/>
              <a:t>Specific Guidelines for COT, Canada Cup, Junior National championships</a:t>
            </a:r>
          </a:p>
          <a:p>
            <a:pPr marL="914400">
              <a:buSzPct val="80000"/>
              <a:buBlip>
                <a:blip r:embed="rId2"/>
              </a:buBlip>
            </a:pPr>
            <a:r>
              <a:rPr lang="en-US" sz="2000" dirty="0"/>
              <a:t>Each Province/Territory may have unique Provincial/Territorial Specific Rules for Provincial Series and Timber Tour Events</a:t>
            </a:r>
          </a:p>
          <a:p>
            <a:pPr marL="914400">
              <a:buSzPct val="80000"/>
              <a:buBlip>
                <a:blip r:embed="rId2"/>
              </a:buBlip>
            </a:pPr>
            <a:r>
              <a:rPr lang="en-US" sz="2000" dirty="0"/>
              <a:t>Club Specific for Jumps &amp; Bumps and </a:t>
            </a:r>
            <a:r>
              <a:rPr lang="en-US" sz="2000" dirty="0" err="1"/>
              <a:t>Freestylerz</a:t>
            </a:r>
            <a:r>
              <a:rPr lang="en-US" sz="2000" dirty="0"/>
              <a:t> events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33</a:t>
            </a:r>
            <a:endParaRPr lang="en-US" sz="2400" dirty="0">
              <a:solidFill>
                <a:srgbClr val="7A99AC"/>
              </a:solidFill>
            </a:endParaRPr>
          </a:p>
        </p:txBody>
      </p:sp>
    </p:spTree>
    <p:extLst>
      <p:ext uri="{BB962C8B-B14F-4D97-AF65-F5344CB8AC3E}">
        <p14:creationId xmlns:p14="http://schemas.microsoft.com/office/powerpoint/2010/main" val="791130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34</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82" y="366716"/>
            <a:ext cx="10058400" cy="6124568"/>
          </a:xfrm>
          <a:prstGeom prst="rect">
            <a:avLst/>
          </a:prstGeom>
        </p:spPr>
      </p:pic>
    </p:spTree>
    <p:extLst>
      <p:ext uri="{BB962C8B-B14F-4D97-AF65-F5344CB8AC3E}">
        <p14:creationId xmlns:p14="http://schemas.microsoft.com/office/powerpoint/2010/main" val="1465071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35</a:t>
            </a:r>
            <a:endParaRPr lang="en-US" sz="2400" dirty="0">
              <a:solidFill>
                <a:srgbClr val="7A99AC"/>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59" y="311396"/>
            <a:ext cx="8885852" cy="6253235"/>
          </a:xfrm>
          <a:prstGeom prst="rect">
            <a:avLst/>
          </a:prstGeom>
        </p:spPr>
      </p:pic>
    </p:spTree>
    <p:extLst>
      <p:ext uri="{BB962C8B-B14F-4D97-AF65-F5344CB8AC3E}">
        <p14:creationId xmlns:p14="http://schemas.microsoft.com/office/powerpoint/2010/main" val="4147335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36</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16" y="430618"/>
            <a:ext cx="10058400" cy="5996763"/>
          </a:xfrm>
          <a:prstGeom prst="rect">
            <a:avLst/>
          </a:prstGeom>
        </p:spPr>
      </p:pic>
    </p:spTree>
    <p:extLst>
      <p:ext uri="{BB962C8B-B14F-4D97-AF65-F5344CB8AC3E}">
        <p14:creationId xmlns:p14="http://schemas.microsoft.com/office/powerpoint/2010/main" val="18415167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37</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77" y="481525"/>
            <a:ext cx="9762505" cy="6080684"/>
          </a:xfrm>
          <a:prstGeom prst="rect">
            <a:avLst/>
          </a:prstGeom>
        </p:spPr>
      </p:pic>
    </p:spTree>
    <p:extLst>
      <p:ext uri="{BB962C8B-B14F-4D97-AF65-F5344CB8AC3E}">
        <p14:creationId xmlns:p14="http://schemas.microsoft.com/office/powerpoint/2010/main" val="838402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38</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545862"/>
            <a:ext cx="10058400" cy="5823284"/>
          </a:xfrm>
          <a:prstGeom prst="rect">
            <a:avLst/>
          </a:prstGeom>
        </p:spPr>
      </p:pic>
    </p:spTree>
    <p:extLst>
      <p:ext uri="{BB962C8B-B14F-4D97-AF65-F5344CB8AC3E}">
        <p14:creationId xmlns:p14="http://schemas.microsoft.com/office/powerpoint/2010/main" val="1391954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39</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a:t>OFFICIALS</a:t>
            </a:r>
            <a:r>
              <a:rPr lang="id-ID" sz="5400" dirty="0"/>
              <a:t>, </a:t>
            </a:r>
            <a:r>
              <a:rPr lang="en-CA" sz="5400" dirty="0"/>
              <a:t>EVENT ROLES</a:t>
            </a:r>
            <a:r>
              <a:rPr lang="id-ID" sz="5400" dirty="0"/>
              <a:t> </a:t>
            </a:r>
            <a:br>
              <a:rPr lang="id-ID" sz="5400" dirty="0"/>
            </a:br>
            <a:r>
              <a:rPr lang="id-ID" sz="5400" dirty="0"/>
              <a:t>AND RESPONSIBILITIES</a:t>
            </a:r>
            <a:r>
              <a:rPr lang="en-CA" sz="5400" dirty="0"/>
              <a:t> </a:t>
            </a:r>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39</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033074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4</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a:t>Conduct of </a:t>
            </a:r>
            <a:r>
              <a:rPr lang="en-CA" sz="5400" dirty="0" smtClean="0"/>
              <a:t>Officials</a:t>
            </a:r>
          </a:p>
          <a:p>
            <a:pPr>
              <a:lnSpc>
                <a:spcPct val="100000"/>
              </a:lnSpc>
            </a:pPr>
            <a:r>
              <a:rPr lang="id-ID" sz="4000" dirty="0" err="1"/>
              <a:t>T</a:t>
            </a:r>
            <a:r>
              <a:rPr lang="en-CA" sz="4000" dirty="0"/>
              <a:t>he officials code of conduct is designed to assist officials in overcoming any potential challenge associated with being a volunteer, a member of the Jury, or the organizing committee.  </a:t>
            </a:r>
          </a:p>
          <a:p>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4</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462901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5400" dirty="0"/>
              <a:t>Support Officials who are working outside!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t>You will be outside, and anything can happen in a long day! so key points to remember!! </a:t>
            </a:r>
          </a:p>
          <a:p>
            <a:pPr marL="0" indent="0">
              <a:buNone/>
            </a:pPr>
            <a:r>
              <a:rPr lang="en-US" sz="3200" b="1" dirty="0">
                <a:solidFill>
                  <a:srgbClr val="FF0000"/>
                </a:solidFill>
              </a:rPr>
              <a:t>CUTE = COLD! </a:t>
            </a:r>
            <a:r>
              <a:rPr lang="en-US" sz="3200" dirty="0"/>
              <a:t>so dress in layers, and have extra, additional warm layers, mitts and hat with you</a:t>
            </a:r>
          </a:p>
          <a:p>
            <a:pPr>
              <a:buSzPct val="80000"/>
              <a:buBlip>
                <a:blip r:embed="rId2"/>
              </a:buBlip>
            </a:pPr>
            <a:r>
              <a:rPr lang="id-ID" sz="3200" dirty="0" err="1"/>
              <a:t>H</a:t>
            </a:r>
            <a:r>
              <a:rPr lang="en-US" sz="3200" dirty="0" err="1"/>
              <a:t>ave</a:t>
            </a:r>
            <a:r>
              <a:rPr lang="en-US" sz="3200" dirty="0"/>
              <a:t> hand warmers, water and a snack with you…you don’t want to miss any of the fun!</a:t>
            </a:r>
          </a:p>
          <a:p>
            <a:pPr>
              <a:buSzPct val="80000"/>
              <a:buBlip>
                <a:blip r:embed="rId2"/>
              </a:buBlip>
            </a:pPr>
            <a:r>
              <a:rPr lang="id-ID" sz="3200" dirty="0" err="1"/>
              <a:t>H</a:t>
            </a:r>
            <a:r>
              <a:rPr lang="en-US" sz="3200" dirty="0" err="1"/>
              <a:t>ave</a:t>
            </a:r>
            <a:r>
              <a:rPr lang="en-US" sz="3200" dirty="0"/>
              <a:t> something to write with, sharpies and </a:t>
            </a:r>
            <a:r>
              <a:rPr lang="en-US" sz="3200" dirty="0" err="1"/>
              <a:t>hiliter</a:t>
            </a:r>
            <a:r>
              <a:rPr lang="en-US" sz="3200" dirty="0"/>
              <a:t> pens work best in cold wet weather, pencils don’t work on wet paper</a:t>
            </a:r>
          </a:p>
          <a:p>
            <a:pPr>
              <a:buSzPct val="80000"/>
              <a:buBlip>
                <a:blip r:embed="rId2"/>
              </a:buBlip>
            </a:pPr>
            <a:r>
              <a:rPr lang="id-ID" sz="3200" dirty="0" err="1"/>
              <a:t>K</a:t>
            </a:r>
            <a:r>
              <a:rPr lang="en-US" sz="3200" dirty="0"/>
              <a:t>now what your role is before going outside, and WHO it is that you report to, and where they will be on hill</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40</a:t>
            </a:r>
            <a:endParaRPr lang="en-US" sz="2400" dirty="0">
              <a:solidFill>
                <a:srgbClr val="7A99AC"/>
              </a:solidFill>
            </a:endParaRPr>
          </a:p>
        </p:txBody>
      </p:sp>
    </p:spTree>
    <p:extLst>
      <p:ext uri="{BB962C8B-B14F-4D97-AF65-F5344CB8AC3E}">
        <p14:creationId xmlns:p14="http://schemas.microsoft.com/office/powerpoint/2010/main" val="12671165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5400" dirty="0"/>
              <a:t>Support Officials who are working outside!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id-ID" sz="3200" dirty="0" err="1"/>
              <a:t>B</a:t>
            </a:r>
            <a:r>
              <a:rPr lang="en-CA" sz="3200" dirty="0" err="1"/>
              <a:t>efore</a:t>
            </a:r>
            <a:r>
              <a:rPr lang="en-CA" sz="3200" dirty="0"/>
              <a:t> going outside, make sure you have all the tools you need to do your job </a:t>
            </a:r>
          </a:p>
          <a:p>
            <a:pPr indent="0">
              <a:buNone/>
            </a:pPr>
            <a:r>
              <a:rPr lang="en-CA" sz="3200" dirty="0"/>
              <a:t>(its no good to show up as the assistant starter without any start lists, for example)</a:t>
            </a:r>
          </a:p>
          <a:p>
            <a:pPr>
              <a:buSzPct val="80000"/>
              <a:buBlip>
                <a:blip r:embed="rId2"/>
              </a:buBlip>
            </a:pPr>
            <a:r>
              <a:rPr lang="id-ID" sz="3200" dirty="0"/>
              <a:t>I</a:t>
            </a:r>
            <a:r>
              <a:rPr lang="en-CA" sz="3200" dirty="0"/>
              <a:t>f you are working as a course crew member, its great to have a pack with all the above, and some cable ties, duct tape, a multi tool or side cutters as you could be working on stringing fence/timing cable/extension cords, talk to the</a:t>
            </a:r>
            <a:r>
              <a:rPr lang="id-ID" sz="3200" dirty="0"/>
              <a:t> </a:t>
            </a:r>
            <a:r>
              <a:rPr lang="en-CA" sz="3200" dirty="0"/>
              <a:t>chief of course or chief of comp, especially if you are there multiple days</a:t>
            </a:r>
          </a:p>
          <a:p>
            <a:pPr algn="ctr"/>
            <a:r>
              <a:rPr lang="id-ID" sz="2000" b="1" dirty="0" err="1">
                <a:solidFill>
                  <a:srgbClr val="FF0000"/>
                </a:solidFill>
                <a:latin typeface="Amsi Pro" charset="0"/>
                <a:ea typeface="Amsi Pro" charset="0"/>
                <a:cs typeface="Amsi Pro" charset="0"/>
              </a:rPr>
              <a:t>T</a:t>
            </a:r>
            <a:r>
              <a:rPr lang="en-US" sz="2000" b="1" dirty="0">
                <a:solidFill>
                  <a:srgbClr val="FF0000"/>
                </a:solidFill>
                <a:latin typeface="Amsi Pro" charset="0"/>
                <a:ea typeface="Amsi Pro" charset="0"/>
                <a:cs typeface="Amsi Pro" charset="0"/>
              </a:rPr>
              <a:t>here are lots of tricks to being a great volunteer, ask your OC, Chief of Comp or the person you report to for hints, we want this to be an enjoyable and awesome experience for you</a:t>
            </a:r>
            <a:endParaRPr lang="en-US" sz="2000" b="1" dirty="0">
              <a:solidFill>
                <a:srgbClr val="FF0000"/>
              </a:solidFill>
              <a:latin typeface="Amsi Pro" charset="0"/>
              <a:ea typeface="Amsi Pro" charset="0"/>
              <a:cs typeface="Amsi Pro" charset="0"/>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41</a:t>
            </a:r>
            <a:endParaRPr lang="en-US" sz="2400" dirty="0">
              <a:solidFill>
                <a:srgbClr val="7A99AC"/>
              </a:solidFill>
            </a:endParaRPr>
          </a:p>
        </p:txBody>
      </p:sp>
    </p:spTree>
    <p:extLst>
      <p:ext uri="{BB962C8B-B14F-4D97-AF65-F5344CB8AC3E}">
        <p14:creationId xmlns:p14="http://schemas.microsoft.com/office/powerpoint/2010/main" val="1979894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Starter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a:buChar char="•"/>
            </a:pPr>
            <a:r>
              <a:rPr lang="en-CA" sz="3200" dirty="0"/>
              <a:t>Line up competitors according to published start lists  (make sure you grab extra copies BEFORE going outside)</a:t>
            </a:r>
          </a:p>
          <a:p>
            <a:pPr marL="285750" indent="-285750">
              <a:buFont typeface="Arial"/>
              <a:buChar char="•"/>
            </a:pPr>
            <a:r>
              <a:rPr lang="en-CA" sz="3200" dirty="0"/>
              <a:t>Assist the starter in organizing and supervision of the start area</a:t>
            </a:r>
          </a:p>
          <a:p>
            <a:pPr marL="285750" indent="-285750">
              <a:buFont typeface="Arial"/>
              <a:buChar char="•"/>
            </a:pPr>
            <a:r>
              <a:rPr lang="en-CA" sz="3200" dirty="0"/>
              <a:t>Assist in determining any bib changes and late competitors (let starter know earlier than later someone is missing!)</a:t>
            </a:r>
          </a:p>
          <a:p>
            <a:pPr marL="285750" indent="-285750">
              <a:buFont typeface="Arial"/>
              <a:buChar char="•"/>
            </a:pPr>
            <a:r>
              <a:rPr lang="en-CA" sz="3200" dirty="0"/>
              <a:t>Be able to communicate to the Jury through the Chief of Start by their radio if a decision needs to be made with your input</a:t>
            </a:r>
          </a:p>
          <a:p>
            <a:pPr marL="285750" indent="-285750">
              <a:buFont typeface="Arial"/>
              <a:buChar char="•"/>
            </a:pPr>
            <a:r>
              <a:rPr lang="en-CA" sz="3200" dirty="0"/>
              <a:t>Reports to the Chief of Start</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42</a:t>
            </a:r>
            <a:endParaRPr lang="en-US" sz="2400" dirty="0">
              <a:solidFill>
                <a:srgbClr val="7A99AC"/>
              </a:solidFill>
            </a:endParaRPr>
          </a:p>
        </p:txBody>
      </p:sp>
    </p:spTree>
    <p:extLst>
      <p:ext uri="{BB962C8B-B14F-4D97-AF65-F5344CB8AC3E}">
        <p14:creationId xmlns:p14="http://schemas.microsoft.com/office/powerpoint/2010/main" val="828574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Starter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6000" b="1" dirty="0">
                <a:latin typeface="Amsi Pro" charset="0"/>
                <a:ea typeface="Amsi Pro" charset="0"/>
                <a:cs typeface="Amsi Pro" charset="0"/>
              </a:rPr>
              <a:t>TIP!</a:t>
            </a:r>
            <a:r>
              <a:rPr lang="en-CA" sz="3600" dirty="0">
                <a:latin typeface="Amsi Pro" charset="0"/>
                <a:ea typeface="Amsi Pro" charset="0"/>
                <a:cs typeface="Amsi Pro" charset="0"/>
              </a:rPr>
              <a:t>  </a:t>
            </a:r>
            <a:endParaRPr lang="id-ID" sz="3600" dirty="0">
              <a:latin typeface="Amsi Pro" charset="0"/>
              <a:ea typeface="Amsi Pro" charset="0"/>
              <a:cs typeface="Amsi Pro" charset="0"/>
            </a:endParaRPr>
          </a:p>
          <a:p>
            <a:pPr marL="285750" indent="-285750">
              <a:spcBef>
                <a:spcPts val="1200"/>
              </a:spcBef>
            </a:pPr>
            <a:r>
              <a:rPr lang="en-US" sz="3600" dirty="0">
                <a:latin typeface="Amsi Pro" charset="0"/>
                <a:ea typeface="Amsi Pro" charset="0"/>
                <a:cs typeface="Amsi Pro" charset="0"/>
              </a:rPr>
              <a:t>This role is outside for the day, ensure you are dressed more warmly than you normally do, often you are in the wind at the top, or you are in the sun, and the finish is in the shade</a:t>
            </a:r>
          </a:p>
          <a:p>
            <a:pPr marL="285750" indent="-285750">
              <a:spcBef>
                <a:spcPts val="1200"/>
              </a:spcBef>
            </a:pPr>
            <a:r>
              <a:rPr lang="en-US" sz="3600" dirty="0">
                <a:latin typeface="Amsi Pro" charset="0"/>
                <a:ea typeface="Amsi Pro" charset="0"/>
                <a:cs typeface="Amsi Pro" charset="0"/>
              </a:rPr>
              <a:t>Bring a sharpie type marker or </a:t>
            </a:r>
            <a:r>
              <a:rPr lang="en-US" sz="3600" dirty="0" err="1">
                <a:latin typeface="Amsi Pro" charset="0"/>
                <a:ea typeface="Amsi Pro" charset="0"/>
                <a:cs typeface="Amsi Pro" charset="0"/>
              </a:rPr>
              <a:t>hiliter</a:t>
            </a:r>
            <a:r>
              <a:rPr lang="en-US" sz="3600" dirty="0">
                <a:latin typeface="Amsi Pro" charset="0"/>
                <a:ea typeface="Amsi Pro" charset="0"/>
                <a:cs typeface="Amsi Pro" charset="0"/>
              </a:rPr>
              <a:t> pen (great in wet, pencils rub through wet paper) to keep track of athletes and to make notes on your start list, if its wet, or snowing, plastic page protectors are awesome, and a clipboard (not metal)</a:t>
            </a:r>
          </a:p>
          <a:p>
            <a:pPr marL="285750" indent="-285750">
              <a:spcBef>
                <a:spcPts val="1200"/>
              </a:spcBef>
            </a:pPr>
            <a:r>
              <a:rPr lang="en-US" sz="3600" dirty="0">
                <a:latin typeface="Amsi Pro" charset="0"/>
                <a:ea typeface="Amsi Pro" charset="0"/>
                <a:cs typeface="Amsi Pro" charset="0"/>
              </a:rPr>
              <a:t>A piece of foam or a chunk of carpet is nice to stand on, gets you up off the snow</a:t>
            </a: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43</a:t>
            </a:r>
            <a:endParaRPr lang="en-US" sz="2400" dirty="0">
              <a:solidFill>
                <a:srgbClr val="7A99AC"/>
              </a:solidFill>
            </a:endParaRPr>
          </a:p>
        </p:txBody>
      </p:sp>
    </p:spTree>
    <p:extLst>
      <p:ext uri="{BB962C8B-B14F-4D97-AF65-F5344CB8AC3E}">
        <p14:creationId xmlns:p14="http://schemas.microsoft.com/office/powerpoint/2010/main" val="1572326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Awards and Prize Giving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Manage the award ceremonies following applicable protocol (have VIP, or host resort on hand to present)</a:t>
            </a:r>
          </a:p>
          <a:p>
            <a:pPr>
              <a:buSzPct val="80000"/>
              <a:buBlip>
                <a:blip r:embed="rId2"/>
              </a:buBlip>
            </a:pPr>
            <a:r>
              <a:rPr lang="en-US" sz="3200" dirty="0"/>
              <a:t>Create the prize and/or medal inventory well in advance, it can take longer than you think to get medals/awards</a:t>
            </a:r>
          </a:p>
          <a:p>
            <a:pPr>
              <a:buSzPct val="80000"/>
              <a:buBlip>
                <a:blip r:embed="rId2"/>
              </a:buBlip>
            </a:pPr>
            <a:r>
              <a:rPr lang="en-US" sz="3200" dirty="0"/>
              <a:t>Coordinate the awards categories before the ceremony, have them laid out in order of presentation</a:t>
            </a:r>
          </a:p>
          <a:p>
            <a:pPr>
              <a:buSzPct val="80000"/>
              <a:buBlip>
                <a:blip r:embed="rId2"/>
              </a:buBlip>
            </a:pPr>
            <a:r>
              <a:rPr lang="en-US" sz="3200" dirty="0"/>
              <a:t>Prepare the prizing for the awards, working with the VIP coordinator</a:t>
            </a:r>
          </a:p>
          <a:p>
            <a:pPr>
              <a:buSzPct val="80000"/>
              <a:buBlip>
                <a:blip r:embed="rId2"/>
              </a:buBlip>
            </a:pPr>
            <a:r>
              <a:rPr lang="en-US" sz="3200" dirty="0"/>
              <a:t>Reports to the Event Director</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44</a:t>
            </a:r>
            <a:endParaRPr lang="en-US" sz="2400" dirty="0">
              <a:solidFill>
                <a:srgbClr val="7A99AC"/>
              </a:solidFill>
            </a:endParaRPr>
          </a:p>
        </p:txBody>
      </p:sp>
    </p:spTree>
    <p:extLst>
      <p:ext uri="{BB962C8B-B14F-4D97-AF65-F5344CB8AC3E}">
        <p14:creationId xmlns:p14="http://schemas.microsoft.com/office/powerpoint/2010/main" val="13085369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Chief of Course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Able to assume and fulfill role of Chief of Course as needed</a:t>
            </a:r>
          </a:p>
          <a:p>
            <a:pPr>
              <a:buSzPct val="80000"/>
              <a:buBlip>
                <a:blip r:embed="rId2"/>
              </a:buBlip>
            </a:pPr>
            <a:r>
              <a:rPr lang="en-US" sz="3200" dirty="0"/>
              <a:t>Ensures that courses are properly prepared for training and competition</a:t>
            </a:r>
          </a:p>
          <a:p>
            <a:pPr>
              <a:buSzPct val="80000"/>
              <a:buBlip>
                <a:blip r:embed="rId2"/>
              </a:buBlip>
            </a:pPr>
            <a:r>
              <a:rPr lang="en-US" sz="3200" dirty="0"/>
              <a:t>Ensures that the appropriate tools, supplies and equipment are available to course crew, and knows where they are!</a:t>
            </a:r>
          </a:p>
          <a:p>
            <a:pPr>
              <a:buSzPct val="80000"/>
              <a:buBlip>
                <a:blip r:embed="rId2"/>
              </a:buBlip>
            </a:pPr>
            <a:r>
              <a:rPr lang="en-US" sz="3200" dirty="0"/>
              <a:t>Coordinates with Chief of Course and Chief of Competition to ensure course crew have the days instructions of work and maintenance</a:t>
            </a:r>
          </a:p>
          <a:p>
            <a:pPr>
              <a:buSzPct val="80000"/>
              <a:buBlip>
                <a:blip r:embed="rId2"/>
              </a:buBlip>
            </a:pPr>
            <a:r>
              <a:rPr lang="en-US" sz="3200" dirty="0"/>
              <a:t>Must have previous event course crew experience, preferably on the type of venue competition is held on</a:t>
            </a:r>
            <a:endParaRPr lang="en-US" sz="3200"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45</a:t>
            </a:r>
            <a:endParaRPr lang="en-US" sz="2400" dirty="0">
              <a:solidFill>
                <a:srgbClr val="7A99AC"/>
              </a:solidFill>
            </a:endParaRPr>
          </a:p>
        </p:txBody>
      </p:sp>
    </p:spTree>
    <p:extLst>
      <p:ext uri="{BB962C8B-B14F-4D97-AF65-F5344CB8AC3E}">
        <p14:creationId xmlns:p14="http://schemas.microsoft.com/office/powerpoint/2010/main" val="200506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Chief of Course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Must be capable of guiding and communicating instructions to course crew</a:t>
            </a:r>
          </a:p>
          <a:p>
            <a:pPr>
              <a:buSzPct val="80000"/>
              <a:buBlip>
                <a:blip r:embed="rId2"/>
              </a:buBlip>
            </a:pPr>
            <a:r>
              <a:rPr lang="en-US" sz="3200" dirty="0"/>
              <a:t>This is a position that requires you to be outside all day, and you need to be really prepared!  Knowing your tool inventory and position is critical, have drill batteries charged, dye or paint warm, pine boughs chopped and ready to go</a:t>
            </a:r>
          </a:p>
          <a:p>
            <a:pPr>
              <a:buSzPct val="80000"/>
              <a:buBlip>
                <a:blip r:embed="rId2"/>
              </a:buBlip>
            </a:pPr>
            <a:r>
              <a:rPr lang="en-US" sz="3200" dirty="0"/>
              <a:t>Reports to Chief of Course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46</a:t>
            </a:r>
            <a:endParaRPr lang="en-US" sz="2400" dirty="0">
              <a:solidFill>
                <a:srgbClr val="7A99AC"/>
              </a:solidFill>
            </a:endParaRPr>
          </a:p>
        </p:txBody>
      </p:sp>
    </p:spTree>
    <p:extLst>
      <p:ext uri="{BB962C8B-B14F-4D97-AF65-F5344CB8AC3E}">
        <p14:creationId xmlns:p14="http://schemas.microsoft.com/office/powerpoint/2010/main" val="511407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Chief of Competition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Assume and fulfill responsibilities of the Chief of Competition as needed</a:t>
            </a:r>
          </a:p>
          <a:p>
            <a:pPr>
              <a:buSzPct val="80000"/>
              <a:buBlip>
                <a:blip r:embed="rId2"/>
              </a:buBlip>
            </a:pPr>
            <a:r>
              <a:rPr lang="en-US" sz="3200" dirty="0"/>
              <a:t>Ensure that the competition is conducted under the event standards and all rules and regulations are applied</a:t>
            </a:r>
          </a:p>
          <a:p>
            <a:pPr>
              <a:buSzPct val="80000"/>
              <a:buBlip>
                <a:blip r:embed="rId2"/>
              </a:buBlip>
            </a:pPr>
            <a:r>
              <a:rPr lang="en-US" sz="3200" dirty="0"/>
              <a:t>Ensure that all teams and officials are kept informed and up to date about all aspects of the competition</a:t>
            </a:r>
          </a:p>
          <a:p>
            <a:pPr>
              <a:buSzPct val="80000"/>
              <a:buBlip>
                <a:blip r:embed="rId2"/>
              </a:buBlip>
            </a:pPr>
            <a:r>
              <a:rPr lang="en-US" sz="3200" dirty="0"/>
              <a:t>Work closely with the volunteer Coordinator for scheduling and venue requirements</a:t>
            </a:r>
          </a:p>
          <a:p>
            <a:pPr>
              <a:buSzPct val="80000"/>
              <a:buBlip>
                <a:blip r:embed="rId2"/>
              </a:buBlip>
            </a:pPr>
            <a:r>
              <a:rPr lang="en-US" sz="3200" dirty="0"/>
              <a:t>Work closely with the Chief of Course to ensure proper field of play preparations are in place for training and competition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47</a:t>
            </a:r>
            <a:endParaRPr lang="en-US" sz="2400" dirty="0">
              <a:solidFill>
                <a:srgbClr val="7A99AC"/>
              </a:solidFill>
            </a:endParaRPr>
          </a:p>
        </p:txBody>
      </p:sp>
    </p:spTree>
    <p:extLst>
      <p:ext uri="{BB962C8B-B14F-4D97-AF65-F5344CB8AC3E}">
        <p14:creationId xmlns:p14="http://schemas.microsoft.com/office/powerpoint/2010/main" val="9974232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Assistant Chief of Competition</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Must have prior event experience (preferably in a Chief of Course role), strong working knowledge of event delivery</a:t>
            </a:r>
          </a:p>
          <a:p>
            <a:pPr>
              <a:buSzPct val="80000"/>
              <a:buBlip>
                <a:blip r:embed="rId2"/>
              </a:buBlip>
            </a:pPr>
            <a:r>
              <a:rPr lang="en-US" sz="3200" dirty="0"/>
              <a:t>Must be capable of guiding and communicating instructions to course crew and volunteers</a:t>
            </a:r>
          </a:p>
          <a:p>
            <a:pPr>
              <a:buSzPct val="80000"/>
              <a:buBlip>
                <a:blip r:embed="rId2"/>
              </a:buBlip>
            </a:pPr>
            <a:r>
              <a:rPr lang="en-US" sz="3200" dirty="0"/>
              <a:t>This is a great learning step, you can take this roles experience back to your home resort and be a Chief of Competition at a local or regional event</a:t>
            </a:r>
          </a:p>
          <a:p>
            <a:pPr>
              <a:buSzPct val="80000"/>
              <a:buBlip>
                <a:blip r:embed="rId2"/>
              </a:buBlip>
            </a:pPr>
            <a:r>
              <a:rPr lang="en-US" sz="3200" dirty="0"/>
              <a:t>Reports to Chief of Competition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48</a:t>
            </a:r>
            <a:endParaRPr lang="en-US" sz="2400" dirty="0">
              <a:solidFill>
                <a:srgbClr val="7A99AC"/>
              </a:solidFill>
            </a:endParaRPr>
          </a:p>
        </p:txBody>
      </p:sp>
    </p:spTree>
    <p:extLst>
      <p:ext uri="{BB962C8B-B14F-4D97-AF65-F5344CB8AC3E}">
        <p14:creationId xmlns:p14="http://schemas.microsoft.com/office/powerpoint/2010/main" val="4356344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Announcer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000" dirty="0"/>
              <a:t>A great announcer can make or break an event, this is the “event’s host”, they need to be bigger than life and really lively.  Literally the announcer can be the face (the voice) of your event!  </a:t>
            </a:r>
          </a:p>
          <a:p>
            <a:r>
              <a:rPr lang="en-CA" sz="2000" dirty="0"/>
              <a:t>Remember to keep it positive, comments like (“oh too bad”, “that sucks to fall there”, “I bet she wishes she could have another attempt at that”  “I know they can do that trick”) hurt the athlete, and may even influence some inexperienced judging panels ….(believe it or not)</a:t>
            </a:r>
          </a:p>
          <a:p>
            <a:r>
              <a:rPr lang="en-CA" sz="2000" dirty="0"/>
              <a:t>Be aware of different protocols on announcing for the different events (when to talk and not talk during a run for example)  </a:t>
            </a:r>
          </a:p>
          <a:p>
            <a:pPr marL="804863" lvl="1" indent="-347663">
              <a:buSzPct val="80000"/>
              <a:buBlip>
                <a:blip r:embed="rId2"/>
              </a:buBlip>
            </a:pPr>
            <a:r>
              <a:rPr lang="en-CA" sz="2000" dirty="0"/>
              <a:t>During Dual events, you are literally the only way everyone knows who moves onto the next round!</a:t>
            </a:r>
            <a:endParaRPr lang="id-ID" sz="2000" dirty="0"/>
          </a:p>
          <a:p>
            <a:pPr marL="344488" lvl="1" indent="-344488">
              <a:buSzPct val="100000"/>
            </a:pPr>
            <a:r>
              <a:rPr lang="en-CA" sz="2000" dirty="0"/>
              <a:t>Runs and coordinates the event music playlist (keep it PG!) there’s nothing quite like an “F-bomb” at 110 decibels reaching across your host resort to get people fired up!</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49</a:t>
            </a:r>
            <a:endParaRPr lang="en-US" sz="2400" dirty="0">
              <a:solidFill>
                <a:srgbClr val="7A99AC"/>
              </a:solidFill>
            </a:endParaRPr>
          </a:p>
        </p:txBody>
      </p:sp>
    </p:spTree>
    <p:extLst>
      <p:ext uri="{BB962C8B-B14F-4D97-AF65-F5344CB8AC3E}">
        <p14:creationId xmlns:p14="http://schemas.microsoft.com/office/powerpoint/2010/main" val="936330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Officials and Judges</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3200" u="sng" dirty="0"/>
              <a:t>Code of Conduct</a:t>
            </a:r>
            <a:endParaRPr lang="id-ID" sz="3200" u="sng" dirty="0"/>
          </a:p>
          <a:p>
            <a:pPr marL="0" indent="0">
              <a:buNone/>
            </a:pPr>
            <a:r>
              <a:rPr lang="en-CA" sz="3200" dirty="0"/>
              <a:t>As a Canadian </a:t>
            </a:r>
            <a:r>
              <a:rPr lang="en-CA" sz="3200" dirty="0" err="1"/>
              <a:t>Snowsports</a:t>
            </a:r>
            <a:r>
              <a:rPr lang="en-CA" sz="3200" dirty="0"/>
              <a:t> Official I understand that I/we have an expectation &amp; responsibility to uphold the values of Freestyle Canada (CF) in the following ways:</a:t>
            </a:r>
            <a:endParaRPr lang="id-ID" sz="3200" dirty="0"/>
          </a:p>
          <a:p>
            <a:pPr marL="457200" indent="-457200">
              <a:buFont typeface="+mj-lt"/>
              <a:buAutoNum type="arabicPeriod"/>
            </a:pPr>
            <a:r>
              <a:rPr lang="en-CA" sz="3200" dirty="0"/>
              <a:t>By striving to at all times have our actions reflect</a:t>
            </a:r>
            <a:endParaRPr lang="id-ID" sz="3200" dirty="0"/>
          </a:p>
          <a:p>
            <a:pPr marL="0" indent="0" algn="ctr">
              <a:spcBef>
                <a:spcPts val="600"/>
              </a:spcBef>
              <a:buNone/>
            </a:pPr>
            <a:r>
              <a:rPr lang="en-CA" sz="3200" b="1" i="1" dirty="0">
                <a:solidFill>
                  <a:srgbClr val="D1282E"/>
                </a:solidFill>
              </a:rPr>
              <a:t>Innovation </a:t>
            </a:r>
            <a:endParaRPr lang="en-US" sz="3200" i="1" dirty="0">
              <a:solidFill>
                <a:srgbClr val="D1282E"/>
              </a:solidFill>
            </a:endParaRPr>
          </a:p>
          <a:p>
            <a:pPr marL="0" indent="0" algn="ctr">
              <a:spcBef>
                <a:spcPts val="600"/>
              </a:spcBef>
              <a:buNone/>
            </a:pPr>
            <a:r>
              <a:rPr lang="en-CA" sz="3200" b="1" i="1" dirty="0">
                <a:solidFill>
                  <a:srgbClr val="D1282E"/>
                </a:solidFill>
              </a:rPr>
              <a:t>Excellence </a:t>
            </a:r>
            <a:endParaRPr lang="en-US" sz="3200" i="1" dirty="0">
              <a:solidFill>
                <a:srgbClr val="D1282E"/>
              </a:solidFill>
            </a:endParaRPr>
          </a:p>
          <a:p>
            <a:pPr marL="0" indent="0" algn="ctr">
              <a:spcBef>
                <a:spcPts val="600"/>
              </a:spcBef>
              <a:buNone/>
            </a:pPr>
            <a:r>
              <a:rPr lang="en-CA" sz="3200" b="1" i="1" dirty="0">
                <a:solidFill>
                  <a:srgbClr val="D1282E"/>
                </a:solidFill>
              </a:rPr>
              <a:t>Integrity  </a:t>
            </a:r>
            <a:endParaRPr lang="en-US" sz="3200" i="1" dirty="0">
              <a:solidFill>
                <a:srgbClr val="D1282E"/>
              </a:solidFill>
            </a:endParaRPr>
          </a:p>
          <a:p>
            <a:pPr marL="0" indent="0" algn="ctr">
              <a:spcBef>
                <a:spcPts val="600"/>
              </a:spcBef>
              <a:buNone/>
            </a:pPr>
            <a:r>
              <a:rPr lang="en-CA" sz="3200" b="1" i="1" dirty="0">
                <a:solidFill>
                  <a:srgbClr val="D1282E"/>
                </a:solidFill>
              </a:rPr>
              <a:t>Respect  </a:t>
            </a:r>
            <a:endParaRPr lang="en-US" sz="3200" i="1" dirty="0">
              <a:solidFill>
                <a:srgbClr val="D1282E"/>
              </a:solidFill>
            </a:endParaRPr>
          </a:p>
          <a:p>
            <a:pPr marL="0" indent="0" algn="ctr">
              <a:spcBef>
                <a:spcPts val="600"/>
              </a:spcBef>
              <a:buNone/>
            </a:pPr>
            <a:r>
              <a:rPr lang="en-CA" sz="3200" b="1" i="1" dirty="0">
                <a:solidFill>
                  <a:srgbClr val="D1282E"/>
                </a:solidFill>
              </a:rPr>
              <a:t>Fun</a:t>
            </a:r>
            <a:endParaRPr lang="en-US" sz="3200" i="1" dirty="0">
              <a:solidFill>
                <a:srgbClr val="D1282E"/>
              </a:solidFill>
            </a:endParaRP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a:t>
            </a:r>
            <a:endParaRPr lang="en-US" sz="2400" dirty="0">
              <a:solidFill>
                <a:srgbClr val="7A99AC"/>
              </a:solidFill>
            </a:endParaRPr>
          </a:p>
        </p:txBody>
      </p:sp>
    </p:spTree>
    <p:extLst>
      <p:ext uri="{BB962C8B-B14F-4D97-AF65-F5344CB8AC3E}">
        <p14:creationId xmlns:p14="http://schemas.microsoft.com/office/powerpoint/2010/main" val="4435889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Announcer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t>Comment on an athletes run (keeping it positive!!)and share background info on athlete – be certain announcer knows and can pronounce names</a:t>
            </a:r>
          </a:p>
          <a:p>
            <a:pPr marL="804863">
              <a:buSzPct val="80000"/>
              <a:buBlip>
                <a:blip r:embed="rId2"/>
              </a:buBlip>
            </a:pPr>
            <a:r>
              <a:rPr lang="en-US" sz="3200" dirty="0"/>
              <a:t>(Bios should be provided in a binder, in RUN ORDER from Start List, before going outside in the wind, snow, wet) Must have strong trick/discipline knowledge to get crowd engaged</a:t>
            </a:r>
            <a:endParaRPr lang="id-ID" sz="3200" dirty="0"/>
          </a:p>
          <a:p>
            <a:pPr>
              <a:buSzPct val="100000"/>
            </a:pPr>
            <a:r>
              <a:rPr lang="en-US" sz="3200" dirty="0"/>
              <a:t>Share ranking information and special announcements for the event, keep crowd and course crew informed!! Announce scripted material provided by the LOC in regards to sponsors, special mentions, and VIP’s</a:t>
            </a:r>
            <a:endParaRPr lang="id-ID" sz="3200" dirty="0"/>
          </a:p>
          <a:p>
            <a:pPr>
              <a:buSzPct val="100000"/>
            </a:pPr>
            <a:r>
              <a:rPr lang="en-US" sz="3200" dirty="0"/>
              <a:t>Inform spectators about the event, how they can become involved, announce the place and time for awards.  Explain to crowd on what they are watching, how the different event formats work, what the athletes are attempting to do, how scoring </a:t>
            </a:r>
            <a:r>
              <a:rPr lang="en-US" sz="3200" dirty="0" smtClean="0"/>
              <a:t>works</a:t>
            </a:r>
            <a:r>
              <a:rPr lang="fr-CA" sz="3200" dirty="0" smtClean="0"/>
              <a:t>.</a:t>
            </a:r>
            <a:endParaRPr lang="fr-CA" sz="3200" dirty="0"/>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50</a:t>
            </a:r>
            <a:endParaRPr lang="en-US" sz="2400" dirty="0">
              <a:solidFill>
                <a:srgbClr val="7A99AC"/>
              </a:solidFill>
            </a:endParaRPr>
          </a:p>
        </p:txBody>
      </p:sp>
    </p:spTree>
    <p:extLst>
      <p:ext uri="{BB962C8B-B14F-4D97-AF65-F5344CB8AC3E}">
        <p14:creationId xmlns:p14="http://schemas.microsoft.com/office/powerpoint/2010/main" val="1529013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Announcer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pPr>
            <a:r>
              <a:rPr lang="en-US" sz="3200" dirty="0"/>
              <a:t>Must be able to communicate strongly, clearly (good voice) and be able to improvise quickly. For National events with athletes from across Canada attending, bilingualism is required</a:t>
            </a:r>
          </a:p>
          <a:p>
            <a:r>
              <a:rPr lang="en-CA" sz="3100" b="1" dirty="0">
                <a:latin typeface="Arial" pitchFamily="34" charset="0"/>
                <a:cs typeface="Arial" pitchFamily="34" charset="0"/>
              </a:rPr>
              <a:t>TIP!</a:t>
            </a:r>
            <a:r>
              <a:rPr lang="en-CA" sz="3100" dirty="0">
                <a:latin typeface="Arial" pitchFamily="34" charset="0"/>
                <a:cs typeface="Arial" pitchFamily="34" charset="0"/>
              </a:rPr>
              <a:t>  </a:t>
            </a:r>
            <a:endParaRPr lang="id-ID" sz="3100" dirty="0">
              <a:latin typeface="Arial" pitchFamily="34" charset="0"/>
              <a:cs typeface="Arial" pitchFamily="34" charset="0"/>
            </a:endParaRPr>
          </a:p>
          <a:p>
            <a:pPr marL="285750" indent="-285750">
              <a:spcBef>
                <a:spcPts val="1200"/>
              </a:spcBef>
            </a:pPr>
            <a:r>
              <a:rPr lang="en-US" sz="2400" dirty="0">
                <a:latin typeface="Amsi Pro" charset="0"/>
                <a:ea typeface="Amsi Pro" charset="0"/>
                <a:cs typeface="Amsi Pro" charset="0"/>
              </a:rPr>
              <a:t>Get athlete Bios sorted out inside, have extra start sheets, page protectors, have highlighters or sharpies to write with, have hand warmers and “iPod” with charger, even a backup “iPod” and charger is a good idea, know the day before how sound system works, know who the Chief of Competition is, you MUST have a radio to pass along important messages, this can be a stationary outside position, so dress really warm, the MIC is always cold, so have hand warmers or really big warm mitts, you can help out by getting everything set up early, nice to have tunes to work by!</a:t>
            </a:r>
          </a:p>
          <a:p>
            <a:pPr marL="285750" indent="-285750">
              <a:spcBef>
                <a:spcPts val="1200"/>
              </a:spcBef>
            </a:pPr>
            <a:r>
              <a:rPr lang="en-US" sz="2400" i="1" dirty="0">
                <a:latin typeface="Amsi Pro" charset="0"/>
                <a:ea typeface="Amsi Pro" charset="0"/>
                <a:cs typeface="Amsi Pro" charset="0"/>
              </a:rPr>
              <a:t>Reports to the Chief of Competition</a:t>
            </a:r>
          </a:p>
          <a:p>
            <a:endParaRPr lang="fr-CA" sz="3200" dirty="0">
              <a:latin typeface="Amsi Pro" charset="0"/>
              <a:ea typeface="Amsi Pro" charset="0"/>
              <a:cs typeface="Amsi Pro" charset="0"/>
            </a:endParaRP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51</a:t>
            </a:r>
            <a:endParaRPr lang="en-US" sz="2400" dirty="0">
              <a:solidFill>
                <a:srgbClr val="7A99AC"/>
              </a:solidFill>
            </a:endParaRPr>
          </a:p>
        </p:txBody>
      </p:sp>
    </p:spTree>
    <p:extLst>
      <p:ext uri="{BB962C8B-B14F-4D97-AF65-F5344CB8AC3E}">
        <p14:creationId xmlns:p14="http://schemas.microsoft.com/office/powerpoint/2010/main" val="1422211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Chief of Competition (Jury Member)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SzPct val="80000"/>
              <a:buBlip>
                <a:blip r:embed="rId2"/>
              </a:buBlip>
            </a:pPr>
            <a:r>
              <a:rPr lang="en-CA" sz="3200" dirty="0"/>
              <a:t>Coordinates the Local Organizing Committee (LOC) Meetings</a:t>
            </a:r>
          </a:p>
          <a:p>
            <a:pPr>
              <a:spcBef>
                <a:spcPts val="600"/>
              </a:spcBef>
              <a:buSzPct val="80000"/>
              <a:buBlip>
                <a:blip r:embed="rId2"/>
              </a:buBlip>
            </a:pPr>
            <a:r>
              <a:rPr lang="en-CA" sz="3200" dirty="0"/>
              <a:t>Ensures that all aspects of the competition, including courses, are appropriate to the level of competition</a:t>
            </a:r>
          </a:p>
          <a:p>
            <a:pPr>
              <a:spcBef>
                <a:spcPts val="600"/>
              </a:spcBef>
              <a:buSzPct val="80000"/>
              <a:buBlip>
                <a:blip r:embed="rId2"/>
              </a:buBlip>
            </a:pPr>
            <a:r>
              <a:rPr lang="en-CA" sz="3200" dirty="0"/>
              <a:t>Ensures that all applicable FC/FIS ICR Rules &amp; Regulations are followed</a:t>
            </a:r>
          </a:p>
          <a:p>
            <a:pPr>
              <a:spcBef>
                <a:spcPts val="600"/>
              </a:spcBef>
              <a:buSzPct val="80000"/>
              <a:buBlip>
                <a:blip r:embed="rId2"/>
              </a:buBlip>
            </a:pPr>
            <a:r>
              <a:rPr lang="en-CA" sz="3200" dirty="0"/>
              <a:t>Supervises and directs the work of all officials, volunteers and course crews</a:t>
            </a:r>
          </a:p>
          <a:p>
            <a:pPr>
              <a:spcBef>
                <a:spcPts val="600"/>
              </a:spcBef>
              <a:buSzPct val="80000"/>
              <a:buBlip>
                <a:blip r:embed="rId2"/>
              </a:buBlip>
            </a:pPr>
            <a:r>
              <a:rPr lang="en-CA" sz="3200" dirty="0"/>
              <a:t>Ensures that all teams and officials are informed and kept up to date about all aspect of the competition</a:t>
            </a:r>
          </a:p>
          <a:p>
            <a:pPr>
              <a:spcBef>
                <a:spcPts val="600"/>
              </a:spcBef>
              <a:buSzPct val="80000"/>
              <a:buBlip>
                <a:blip r:embed="rId2"/>
              </a:buBlip>
            </a:pPr>
            <a:r>
              <a:rPr lang="en-CA" sz="3200" dirty="0"/>
              <a:t>Acts as Chairman of the Team Captain’s Meetings</a:t>
            </a:r>
          </a:p>
          <a:p>
            <a:pPr>
              <a:spcBef>
                <a:spcPts val="600"/>
              </a:spcBef>
              <a:buSzPct val="80000"/>
              <a:buBlip>
                <a:blip r:embed="rId2"/>
              </a:buBlip>
            </a:pPr>
            <a:r>
              <a:rPr lang="en-CA" sz="3200" dirty="0"/>
              <a:t>Must have previous event experience as an Assistant Chief of Competition</a:t>
            </a:r>
          </a:p>
          <a:p>
            <a:pPr>
              <a:spcBef>
                <a:spcPts val="600"/>
              </a:spcBef>
              <a:buSzPct val="80000"/>
              <a:buBlip>
                <a:blip r:embed="rId2"/>
              </a:buBlip>
            </a:pPr>
            <a:r>
              <a:rPr lang="en-CA" sz="3200" dirty="0"/>
              <a:t>Must be impartial, creative thinker, strong decision maker and able to communicate effectively to volunteers, officials, course crew and teams</a:t>
            </a:r>
          </a:p>
          <a:p>
            <a:pPr>
              <a:spcBef>
                <a:spcPts val="600"/>
              </a:spcBef>
              <a:buSzPct val="80000"/>
              <a:buBlip>
                <a:blip r:embed="rId2"/>
              </a:buBlip>
            </a:pPr>
            <a:r>
              <a:rPr lang="en-CA" sz="3200" dirty="0"/>
              <a:t>Works with the Event Director</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52</a:t>
            </a:r>
            <a:endParaRPr lang="en-US" sz="2400" dirty="0">
              <a:solidFill>
                <a:srgbClr val="7A99AC"/>
              </a:solidFill>
            </a:endParaRPr>
          </a:p>
        </p:txBody>
      </p:sp>
    </p:spTree>
    <p:extLst>
      <p:ext uri="{BB962C8B-B14F-4D97-AF65-F5344CB8AC3E}">
        <p14:creationId xmlns:p14="http://schemas.microsoft.com/office/powerpoint/2010/main" val="16156557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Equipment </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dirty="0">
                <a:latin typeface="Avenir Black Oblique"/>
                <a:cs typeface="Avenir Black Oblique"/>
              </a:rPr>
              <a:t>This is a key support role!</a:t>
            </a:r>
            <a:endParaRPr lang="en-CA" dirty="0"/>
          </a:p>
          <a:p>
            <a:r>
              <a:rPr lang="en-CA" sz="2400" dirty="0"/>
              <a:t>Chief of Equipment is responsible for obtaining, and supplying of all equipment, tools and materials for the preparation, construction and maintenance of the course and venues (everything from zip-ties and paint to sound system and scaffolding)</a:t>
            </a:r>
          </a:p>
          <a:p>
            <a:r>
              <a:rPr lang="en-CA" sz="2400" dirty="0"/>
              <a:t>Must be able to communicate clearly and quickly, work within a limited budget</a:t>
            </a:r>
          </a:p>
          <a:p>
            <a:pPr>
              <a:buFont typeface="Wingdings" charset="2"/>
              <a:buChar char="ü"/>
            </a:pPr>
            <a:r>
              <a:rPr lang="en-CA" sz="2400" dirty="0"/>
              <a:t>This is your events “GO TO” person, this person should be able to:</a:t>
            </a:r>
          </a:p>
          <a:p>
            <a:pPr marL="457200" lvl="1" indent="0">
              <a:buNone/>
            </a:pPr>
            <a:r>
              <a:rPr lang="en-CA" sz="2000" dirty="0"/>
              <a:t>	Think quickly, act faster and anticipate what may be required before it is needed, 	and figure out how to get it there in 1 minute or less</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53</a:t>
            </a:r>
            <a:endParaRPr lang="en-US" sz="2400" dirty="0">
              <a:solidFill>
                <a:srgbClr val="7A99AC"/>
              </a:solidFill>
            </a:endParaRPr>
          </a:p>
        </p:txBody>
      </p:sp>
    </p:spTree>
    <p:extLst>
      <p:ext uri="{BB962C8B-B14F-4D97-AF65-F5344CB8AC3E}">
        <p14:creationId xmlns:p14="http://schemas.microsoft.com/office/powerpoint/2010/main" val="15433945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Chief of Course Equipment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t>Operate under a high level of stress, as everyone will need their wants fulfilled yesterday</a:t>
            </a:r>
          </a:p>
          <a:p>
            <a:r>
              <a:rPr lang="en-US" sz="3200" dirty="0"/>
              <a:t>Ideally</a:t>
            </a:r>
            <a:r>
              <a:rPr lang="id-ID" sz="3200" dirty="0"/>
              <a:t> </a:t>
            </a:r>
            <a:r>
              <a:rPr lang="en-US" sz="3200" dirty="0"/>
              <a:t>is ½ MacGyver, ½ Radar O’Reilly</a:t>
            </a:r>
          </a:p>
          <a:p>
            <a:pPr indent="0">
              <a:buNone/>
            </a:pPr>
            <a:r>
              <a:rPr lang="en-US" sz="3200" dirty="0"/>
              <a:t>	(if they can build you a generator out of peanut butter and a 	Leatherman tool without using duct tape or zip-ties even better)</a:t>
            </a:r>
          </a:p>
          <a:p>
            <a:pPr>
              <a:buSzPct val="80000"/>
              <a:buBlip>
                <a:blip r:embed="rId2"/>
              </a:buBlip>
            </a:pPr>
            <a:r>
              <a:rPr lang="en-US" sz="3200" i="1" dirty="0"/>
              <a:t>Reports to Chief of Competition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54</a:t>
            </a:r>
            <a:endParaRPr lang="en-US" sz="2400" dirty="0">
              <a:solidFill>
                <a:srgbClr val="7A99AC"/>
              </a:solidFill>
            </a:endParaRPr>
          </a:p>
        </p:txBody>
      </p:sp>
    </p:spTree>
    <p:extLst>
      <p:ext uri="{BB962C8B-B14F-4D97-AF65-F5344CB8AC3E}">
        <p14:creationId xmlns:p14="http://schemas.microsoft.com/office/powerpoint/2010/main" val="377465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Course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CA" sz="3200" dirty="0"/>
              <a:t>Responsible for the use of all tools, equipment and supplies provided to them to prepare and maintain the course and venue for the duration of training and competition</a:t>
            </a:r>
          </a:p>
          <a:p>
            <a:pPr>
              <a:buSzPct val="80000"/>
              <a:buBlip>
                <a:blip r:embed="rId2"/>
              </a:buBlip>
            </a:pPr>
            <a:r>
              <a:rPr lang="en-CA" sz="3200" dirty="0"/>
              <a:t>Responsible for operating the event in a safe manner for the athletes and, considering not only themselves, but other officials and course crew, spectators and host resort guests and employees</a:t>
            </a:r>
          </a:p>
          <a:p>
            <a:pPr>
              <a:buSzPct val="80000"/>
              <a:buBlip>
                <a:blip r:embed="rId2"/>
              </a:buBlip>
            </a:pPr>
            <a:r>
              <a:rPr lang="en-CA" sz="3200" dirty="0"/>
              <a:t>Be part of a team that is responsible for a given section of the course, ensuring that all maintenance aspects are dealt with, and oversee the raking, shovelling, dyeing/pine bough/marking, fencing, and marshalling of that section is completed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55</a:t>
            </a:r>
            <a:endParaRPr lang="en-US" sz="2400" dirty="0">
              <a:solidFill>
                <a:srgbClr val="7A99AC"/>
              </a:solidFill>
            </a:endParaRPr>
          </a:p>
        </p:txBody>
      </p:sp>
    </p:spTree>
    <p:extLst>
      <p:ext uri="{BB962C8B-B14F-4D97-AF65-F5344CB8AC3E}">
        <p14:creationId xmlns:p14="http://schemas.microsoft.com/office/powerpoint/2010/main" val="3881500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Course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CA" sz="3200" dirty="0"/>
              <a:t>Must have an effective way of communicating directly to the Chief of Course</a:t>
            </a:r>
          </a:p>
          <a:p>
            <a:pPr>
              <a:buSzPct val="80000"/>
              <a:buBlip>
                <a:blip r:embed="rId2"/>
              </a:buBlip>
            </a:pPr>
            <a:r>
              <a:rPr lang="en-CA" sz="3200" dirty="0"/>
              <a:t>Must be capable and comfortable carrying heavy, awkward loads on snow</a:t>
            </a:r>
          </a:p>
          <a:p>
            <a:pPr>
              <a:buSzPct val="80000"/>
              <a:buBlip>
                <a:blip r:embed="rId2"/>
              </a:buBlip>
            </a:pPr>
            <a:r>
              <a:rPr lang="en-CA" sz="3200" dirty="0"/>
              <a:t>Reports to the Chief of Course</a:t>
            </a:r>
          </a:p>
          <a:p>
            <a:pPr marL="0" indent="0">
              <a:buNone/>
            </a:pPr>
            <a:r>
              <a:rPr lang="en-CA" sz="4800" b="1" dirty="0">
                <a:latin typeface="Amsi Pro" charset="0"/>
                <a:ea typeface="Amsi Pro" charset="0"/>
                <a:cs typeface="Amsi Pro" charset="0"/>
              </a:rPr>
              <a:t>TIP!</a:t>
            </a:r>
            <a:r>
              <a:rPr lang="en-CA" sz="2800" dirty="0">
                <a:latin typeface="Amsi Pro" charset="0"/>
                <a:ea typeface="Amsi Pro" charset="0"/>
                <a:cs typeface="Amsi Pro" charset="0"/>
              </a:rPr>
              <a:t>  </a:t>
            </a:r>
            <a:endParaRPr lang="id-ID" sz="2800" dirty="0">
              <a:latin typeface="Amsi Pro" charset="0"/>
              <a:ea typeface="Amsi Pro" charset="0"/>
              <a:cs typeface="Amsi Pro" charset="0"/>
            </a:endParaRPr>
          </a:p>
          <a:p>
            <a:pPr>
              <a:spcBef>
                <a:spcPts val="1200"/>
              </a:spcBef>
            </a:pPr>
            <a:r>
              <a:rPr lang="en-US" sz="4000" dirty="0">
                <a:latin typeface="Amsi Pro" charset="0"/>
                <a:ea typeface="Amsi Pro" charset="0"/>
                <a:cs typeface="Amsi Pro" charset="0"/>
              </a:rPr>
              <a:t>This is an outside, really long day position. You have the best seat in the house as a reward!  This is a fantastic “first time” position, so early and often communication with your Chief of Comp and Chief of Course is essential to you having a great event day</a:t>
            </a:r>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56</a:t>
            </a:r>
            <a:endParaRPr lang="en-US" sz="2400" dirty="0">
              <a:solidFill>
                <a:srgbClr val="7A99AC"/>
              </a:solidFill>
            </a:endParaRPr>
          </a:p>
        </p:txBody>
      </p:sp>
    </p:spTree>
    <p:extLst>
      <p:ext uri="{BB962C8B-B14F-4D97-AF65-F5344CB8AC3E}">
        <p14:creationId xmlns:p14="http://schemas.microsoft.com/office/powerpoint/2010/main" val="17293317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Scoring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This is a Very Key Role!</a:t>
            </a:r>
          </a:p>
          <a:p>
            <a:pPr marL="0" indent="0">
              <a:buNone/>
            </a:pPr>
            <a:endParaRPr lang="en-US" dirty="0"/>
          </a:p>
          <a:p>
            <a:r>
              <a:rPr lang="en-US" dirty="0"/>
              <a:t>Responsible for the correct operation of a variety of software scoring programs, most ‘SCORERS” use the WINFREE &amp; AFP systems</a:t>
            </a:r>
          </a:p>
          <a:p>
            <a:endParaRPr lang="en-US" dirty="0"/>
          </a:p>
          <a:p>
            <a:r>
              <a:rPr lang="en-US" dirty="0"/>
              <a:t>Need to be VERY comfortable with scoring programs, Excel formats and able to focus for long periods of time (think accountant!)</a:t>
            </a:r>
          </a:p>
          <a:p>
            <a:endParaRPr lang="en-US" dirty="0"/>
          </a:p>
          <a:p>
            <a:r>
              <a:rPr lang="en-US" dirty="0"/>
              <a:t>The Scoring Role is outside of this course, but if the above sounds interesting, start in an assistant role and mentor your way up!</a:t>
            </a:r>
            <a:endParaRPr lang="en-US"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57</a:t>
            </a:r>
            <a:endParaRPr lang="en-US" sz="2400" dirty="0">
              <a:solidFill>
                <a:srgbClr val="7A99AC"/>
              </a:solidFill>
            </a:endParaRPr>
          </a:p>
        </p:txBody>
      </p:sp>
    </p:spTree>
    <p:extLst>
      <p:ext uri="{BB962C8B-B14F-4D97-AF65-F5344CB8AC3E}">
        <p14:creationId xmlns:p14="http://schemas.microsoft.com/office/powerpoint/2010/main" val="8343714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Start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SzPct val="80000"/>
              <a:buBlip>
                <a:blip r:embed="rId2"/>
              </a:buBlip>
            </a:pPr>
            <a:r>
              <a:rPr lang="en-CA" sz="3200" dirty="0"/>
              <a:t>Directly responsible for the start area from the commencement of Official Inspection until the end of the days schedule</a:t>
            </a:r>
          </a:p>
          <a:p>
            <a:pPr>
              <a:lnSpc>
                <a:spcPct val="120000"/>
              </a:lnSpc>
              <a:buSzPct val="80000"/>
              <a:buBlip>
                <a:blip r:embed="rId2"/>
              </a:buBlip>
            </a:pPr>
            <a:r>
              <a:rPr lang="en-CA" sz="3200" dirty="0"/>
              <a:t>Ensures that all start rules are followed</a:t>
            </a:r>
          </a:p>
          <a:p>
            <a:pPr>
              <a:lnSpc>
                <a:spcPct val="120000"/>
              </a:lnSpc>
              <a:buSzPct val="80000"/>
              <a:buBlip>
                <a:blip r:embed="rId2"/>
              </a:buBlip>
            </a:pPr>
            <a:r>
              <a:rPr lang="en-CA" sz="3200" dirty="0"/>
              <a:t>Organizes the start area with the Assistant Chief of Start, course crew and Assistant Chief of Course</a:t>
            </a:r>
          </a:p>
          <a:p>
            <a:pPr>
              <a:lnSpc>
                <a:spcPct val="120000"/>
              </a:lnSpc>
              <a:buSzPct val="80000"/>
              <a:buBlip>
                <a:blip r:embed="rId2"/>
              </a:buBlip>
            </a:pPr>
            <a:r>
              <a:rPr lang="en-CA" sz="3200" dirty="0"/>
              <a:t>Determines and reports late athletes, no-shows, false starts and other infractions to the Jury, indicating athlete names, bib number, start number.  Must not proceed until directed to do so by a member of the Jury or the Race Director</a:t>
            </a:r>
          </a:p>
          <a:p>
            <a:pPr>
              <a:lnSpc>
                <a:spcPct val="120000"/>
              </a:lnSpc>
              <a:buSzPct val="80000"/>
              <a:buBlip>
                <a:blip r:embed="rId2"/>
              </a:buBlip>
            </a:pPr>
            <a:r>
              <a:rPr lang="en-CA" sz="3200" dirty="0"/>
              <a:t>Must be able to communicate immediately at all times with the Jury by radio</a:t>
            </a:r>
          </a:p>
          <a:p>
            <a:pPr>
              <a:lnSpc>
                <a:spcPct val="120000"/>
              </a:lnSpc>
              <a:buSzPct val="80000"/>
              <a:buBlip>
                <a:blip r:embed="rId2"/>
              </a:buBlip>
            </a:pPr>
            <a:r>
              <a:rPr lang="en-CA" sz="3200" dirty="0"/>
              <a:t>Must be a clear speaker, with authoritative, firm yet calm tone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58</a:t>
            </a:r>
            <a:endParaRPr lang="en-US" sz="2400" dirty="0">
              <a:solidFill>
                <a:srgbClr val="7A99AC"/>
              </a:solidFill>
            </a:endParaRPr>
          </a:p>
        </p:txBody>
      </p:sp>
    </p:spTree>
    <p:extLst>
      <p:ext uri="{BB962C8B-B14F-4D97-AF65-F5344CB8AC3E}">
        <p14:creationId xmlns:p14="http://schemas.microsoft.com/office/powerpoint/2010/main" val="2131149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Start sequence is as follows…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2200" dirty="0"/>
              <a:t>The timing and scoring will (hopefully) be on another radio channel, and Chief of Timing will inform Head Judge the timing crew are “ready”, so you are waiting for…“Judges are Ready, PROCEED”</a:t>
            </a:r>
          </a:p>
          <a:p>
            <a:r>
              <a:rPr lang="en-CA" sz="2200" dirty="0"/>
              <a:t>Off the radio, you will ask first if the athlete is ready, then once they have nodded or indicated yes, press your mic button, “BIB #______! ATHLETE READY! 3, 2, 1 GO!”  for slope and pipe events substitute “3,2,1 GO!” with “dropping in!”</a:t>
            </a:r>
          </a:p>
          <a:p>
            <a:pPr marL="344488" lvl="1" indent="-344488">
              <a:buSzPct val="80000"/>
              <a:buBlip>
                <a:blip r:embed="rId2"/>
              </a:buBlip>
            </a:pPr>
            <a:r>
              <a:rPr lang="en-CA" sz="2000" i="1" dirty="0"/>
              <a:t>Reports to the Chief of Competition, may deal directly with timing or scoring on certain matters</a:t>
            </a:r>
          </a:p>
          <a:p>
            <a:r>
              <a:rPr lang="en-CA" sz="3600" b="1" dirty="0">
                <a:latin typeface="Amsi Pro" charset="0"/>
                <a:ea typeface="Amsi Pro" charset="0"/>
                <a:cs typeface="Amsi Pro" charset="0"/>
              </a:rPr>
              <a:t>TIP!</a:t>
            </a:r>
            <a:r>
              <a:rPr lang="en-CA" sz="2800" dirty="0">
                <a:latin typeface="Amsi Pro" charset="0"/>
                <a:ea typeface="Amsi Pro" charset="0"/>
                <a:cs typeface="Amsi Pro" charset="0"/>
              </a:rPr>
              <a:t>  </a:t>
            </a:r>
            <a:endParaRPr lang="id-ID" sz="2800" dirty="0">
              <a:latin typeface="Amsi Pro" charset="0"/>
              <a:ea typeface="Amsi Pro" charset="0"/>
              <a:cs typeface="Amsi Pro" charset="0"/>
            </a:endParaRPr>
          </a:p>
          <a:p>
            <a:pPr>
              <a:spcBef>
                <a:spcPts val="1200"/>
              </a:spcBef>
            </a:pPr>
            <a:r>
              <a:rPr lang="en-US" sz="2800" dirty="0">
                <a:latin typeface="Amsi Pro" charset="0"/>
                <a:ea typeface="Amsi Pro" charset="0"/>
                <a:cs typeface="Amsi Pro" charset="0"/>
              </a:rPr>
              <a:t>Go over Event start protocols with the TD, Head Judge, Chief of Competition BEFORE heading outside!</a:t>
            </a:r>
          </a:p>
          <a:p>
            <a:pPr marL="344488" lvl="1" indent="-344488">
              <a:buSzPct val="80000"/>
              <a:buFont typeface="Arial" pitchFamily="34" charset="0"/>
              <a:buBlip>
                <a:blip r:embed="rId2"/>
              </a:buBlip>
            </a:pPr>
            <a:endParaRPr lang="fr-CA" sz="2000" i="1" dirty="0"/>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59</a:t>
            </a:r>
            <a:endParaRPr lang="en-US" sz="2400" dirty="0">
              <a:solidFill>
                <a:srgbClr val="7A99AC"/>
              </a:solidFill>
            </a:endParaRPr>
          </a:p>
        </p:txBody>
      </p:sp>
    </p:spTree>
    <p:extLst>
      <p:ext uri="{BB962C8B-B14F-4D97-AF65-F5344CB8AC3E}">
        <p14:creationId xmlns:p14="http://schemas.microsoft.com/office/powerpoint/2010/main" val="1968464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Officials and Judges</a:t>
            </a:r>
            <a:r>
              <a:rPr lang="id-ID" sz="7200" dirty="0"/>
              <a:t> (</a:t>
            </a:r>
            <a:r>
              <a:rPr lang="id-ID" sz="7200" dirty="0" err="1"/>
              <a:t>cont</a:t>
            </a:r>
            <a:r>
              <a:rPr lang="id-ID" sz="7200" dirty="0"/>
              <a:t>.)</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0"/>
              </a:spcBef>
              <a:buFont typeface="+mj-lt"/>
              <a:buAutoNum type="arabicPeriod" startAt="2"/>
            </a:pPr>
            <a:r>
              <a:rPr lang="en-CA" sz="4000" dirty="0"/>
              <a:t>Freestyle Canada and its members are obligated to act in accordance with the Canadian Human Rights Act</a:t>
            </a:r>
            <a:endParaRPr lang="en-US" sz="4000" dirty="0"/>
          </a:p>
          <a:p>
            <a:pPr marL="514350" indent="-514350">
              <a:spcBef>
                <a:spcPts val="0"/>
              </a:spcBef>
              <a:buFont typeface="+mj-lt"/>
              <a:buAutoNum type="arabicPeriod" startAt="2"/>
            </a:pPr>
            <a:r>
              <a:rPr lang="en-CA" sz="4000" dirty="0"/>
              <a:t>Freestyle Canada expects its Officials to conduct themselves in the following manner:</a:t>
            </a:r>
            <a:endParaRPr lang="en-US" sz="4000" dirty="0"/>
          </a:p>
          <a:p>
            <a:pPr marL="519113" indent="0">
              <a:spcBef>
                <a:spcPts val="0"/>
              </a:spcBef>
              <a:buNone/>
            </a:pPr>
            <a:r>
              <a:rPr lang="en-CA" sz="4000" dirty="0"/>
              <a:t>By demonstrating respect for all we:</a:t>
            </a:r>
            <a:endParaRPr lang="en-US" sz="4000" dirty="0"/>
          </a:p>
          <a:p>
            <a:pPr marL="914400">
              <a:spcBef>
                <a:spcPts val="0"/>
              </a:spcBef>
            </a:pPr>
            <a:r>
              <a:rPr lang="en-CA" sz="3600" dirty="0"/>
              <a:t>Focusing comments or criticism appropriately, and avoiding public criticism of athletes, coaches, officials, organizers, volunteers, employees, or members of the public</a:t>
            </a:r>
            <a:endParaRPr lang="en-US" sz="3600" dirty="0"/>
          </a:p>
          <a:p>
            <a:pPr marL="914400">
              <a:spcBef>
                <a:spcPts val="0"/>
              </a:spcBef>
            </a:pPr>
            <a:r>
              <a:rPr lang="en-CA" sz="3600" dirty="0"/>
              <a:t>Consistently demonstrating the spirit of sportsmanship, sport leadership, and ethical conduct </a:t>
            </a:r>
            <a:endParaRPr lang="en-US" sz="3600" dirty="0"/>
          </a:p>
          <a:p>
            <a:pPr marL="914400">
              <a:spcBef>
                <a:spcPts val="0"/>
              </a:spcBef>
            </a:pPr>
            <a:r>
              <a:rPr lang="en-CA" sz="3600" dirty="0"/>
              <a:t>Acting when   appropriate, to   correct   or   prevent   practices   that   are   unjustly   discriminatory or disrespectful</a:t>
            </a:r>
            <a:endParaRPr lang="en-US" sz="3600" dirty="0"/>
          </a:p>
          <a:p>
            <a:pPr marL="914400">
              <a:spcBef>
                <a:spcPts val="0"/>
              </a:spcBef>
            </a:pPr>
            <a:r>
              <a:rPr lang="en-CA" sz="3600" dirty="0"/>
              <a:t>Refrain from any behaviour that constitutes harassment</a:t>
            </a:r>
            <a:endParaRPr lang="en-US" sz="3600" dirty="0"/>
          </a:p>
          <a:p>
            <a:pPr marL="914400">
              <a:spcBef>
                <a:spcPts val="0"/>
              </a:spcBef>
            </a:pPr>
            <a:r>
              <a:rPr lang="en-CA" sz="3600" dirty="0"/>
              <a:t>We have a responsibility to be aware of any form of hazing</a:t>
            </a:r>
            <a:endParaRPr lang="en-US" sz="3600"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6</a:t>
            </a:r>
            <a:endParaRPr lang="en-US" sz="2400" dirty="0">
              <a:solidFill>
                <a:srgbClr val="7A99AC"/>
              </a:solidFill>
            </a:endParaRPr>
          </a:p>
        </p:txBody>
      </p:sp>
    </p:spTree>
    <p:extLst>
      <p:ext uri="{BB962C8B-B14F-4D97-AF65-F5344CB8AC3E}">
        <p14:creationId xmlns:p14="http://schemas.microsoft.com/office/powerpoint/2010/main" val="1483088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Start</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Char char="•"/>
            </a:pPr>
            <a:r>
              <a:rPr lang="en-CA" sz="3200" dirty="0"/>
              <a:t>This is a long outside day without many opportunities for breaks... so come prepared, and bring everything you might need for the day…you are often at the top of the hill, so weather can be unpredictable, and windy.</a:t>
            </a:r>
          </a:p>
          <a:p>
            <a:pPr>
              <a:buFont typeface="Arial"/>
              <a:buChar char="•"/>
            </a:pPr>
            <a:r>
              <a:rPr lang="en-CA" sz="3200" dirty="0"/>
              <a:t>You will be talking into a MIC all day, so ensure you have access to a back up radio, bring extra start sheets and markers, and extra hand warmers.</a:t>
            </a:r>
          </a:p>
          <a:p>
            <a:pPr>
              <a:buFont typeface="Arial"/>
              <a:buChar char="•"/>
            </a:pPr>
            <a:r>
              <a:rPr lang="en-CA" sz="3200" dirty="0"/>
              <a:t>The athletes are really focused, so it is important to be able to communicate with them, but allow them to stay in the zone.  </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60</a:t>
            </a:r>
            <a:endParaRPr lang="en-US" sz="2400" dirty="0">
              <a:solidFill>
                <a:srgbClr val="7A99AC"/>
              </a:solidFill>
            </a:endParaRPr>
          </a:p>
        </p:txBody>
      </p:sp>
    </p:spTree>
    <p:extLst>
      <p:ext uri="{BB962C8B-B14F-4D97-AF65-F5344CB8AC3E}">
        <p14:creationId xmlns:p14="http://schemas.microsoft.com/office/powerpoint/2010/main" val="19991014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Course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CA" sz="3200" dirty="0"/>
              <a:t>Directly oversees the preparation and maintenance of course for training and competition</a:t>
            </a:r>
          </a:p>
          <a:p>
            <a:pPr>
              <a:buSzPct val="80000"/>
              <a:buBlip>
                <a:blip r:embed="rId2"/>
              </a:buBlip>
            </a:pPr>
            <a:r>
              <a:rPr lang="en-CA" sz="3200" dirty="0"/>
              <a:t>Maintains course specifications according to Freestyle Canada terrain guidelines and/or FIS ICR</a:t>
            </a:r>
          </a:p>
          <a:p>
            <a:pPr>
              <a:buSzPct val="80000"/>
              <a:buBlip>
                <a:blip r:embed="rId2"/>
              </a:buBlip>
            </a:pPr>
            <a:r>
              <a:rPr lang="en-CA" sz="3200" dirty="0"/>
              <a:t>Is directly responsible for the safety of all athletes, officials, coaches and course crew</a:t>
            </a:r>
          </a:p>
          <a:p>
            <a:pPr>
              <a:buSzPct val="80000"/>
              <a:buBlip>
                <a:blip r:embed="rId2"/>
              </a:buBlip>
            </a:pPr>
            <a:r>
              <a:rPr lang="en-CA" sz="3200" dirty="0"/>
              <a:t>Selects course access points for course crew and ski patrol</a:t>
            </a:r>
          </a:p>
          <a:p>
            <a:pPr>
              <a:buSzPct val="80000"/>
              <a:buBlip>
                <a:blip r:embed="rId2"/>
              </a:buBlip>
            </a:pPr>
            <a:r>
              <a:rPr lang="en-CA" sz="3200" dirty="0"/>
              <a:t>Oversees the competition field of play, ensuring the following days requirements are noted and satisfied. MUST know where all equipment is on course and what the status of it is. MUST work closely with Chief of Equipment.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61</a:t>
            </a:r>
            <a:endParaRPr lang="en-US" sz="2400" dirty="0">
              <a:solidFill>
                <a:srgbClr val="7A99AC"/>
              </a:solidFill>
            </a:endParaRPr>
          </a:p>
        </p:txBody>
      </p:sp>
    </p:spTree>
    <p:extLst>
      <p:ext uri="{BB962C8B-B14F-4D97-AF65-F5344CB8AC3E}">
        <p14:creationId xmlns:p14="http://schemas.microsoft.com/office/powerpoint/2010/main" val="1516043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Course</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CA" sz="3200" dirty="0"/>
              <a:t>Directly supervise the course crew, coordinating with Chief of Course Equipment, any logistical requirements</a:t>
            </a:r>
          </a:p>
          <a:p>
            <a:pPr>
              <a:buSzPct val="80000"/>
              <a:buBlip>
                <a:blip r:embed="rId2"/>
              </a:buBlip>
            </a:pPr>
            <a:r>
              <a:rPr lang="en-CA" sz="3200" dirty="0"/>
              <a:t>Attends all Team Captain’s meetings, acts as an advisor, solicits feedback from coaches or the Connection Coach and creates action plan for course crews based on coaching input</a:t>
            </a:r>
            <a:endParaRPr lang="id-ID" sz="3200" dirty="0"/>
          </a:p>
          <a:p>
            <a:pPr>
              <a:buSzPct val="80000"/>
              <a:buBlip>
                <a:blip r:embed="rId2"/>
              </a:buBlip>
            </a:pPr>
            <a:r>
              <a:rPr lang="en-US" sz="3200" dirty="0"/>
              <a:t>Must be familiar with the local host resort, terrain and snow conditions</a:t>
            </a:r>
          </a:p>
          <a:p>
            <a:pPr>
              <a:buSzPct val="80000"/>
              <a:buBlip>
                <a:blip r:embed="rId2"/>
              </a:buBlip>
            </a:pPr>
            <a:r>
              <a:rPr lang="en-US" sz="3200" dirty="0"/>
              <a:t>Must be a quick decision maker, someone that can delegate under pressure and guide a crew of experienced and inexperienced course volunteers</a:t>
            </a:r>
          </a:p>
          <a:p>
            <a:pPr>
              <a:buSzPct val="80000"/>
              <a:buFont typeface="Wingdings" charset="2"/>
              <a:buChar char="²"/>
            </a:pPr>
            <a:r>
              <a:rPr lang="en-US" sz="3200" i="1" dirty="0"/>
              <a:t>Must have experience prior as assistant chief of course, and reports to Chief of Competition</a:t>
            </a:r>
            <a:endParaRPr lang="en-US" sz="3200" dirty="0"/>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62</a:t>
            </a:r>
            <a:endParaRPr lang="en-US" sz="2400" dirty="0">
              <a:solidFill>
                <a:srgbClr val="7A99AC"/>
              </a:solidFill>
            </a:endParaRPr>
          </a:p>
        </p:txBody>
      </p:sp>
    </p:spTree>
    <p:extLst>
      <p:ext uri="{BB962C8B-B14F-4D97-AF65-F5344CB8AC3E}">
        <p14:creationId xmlns:p14="http://schemas.microsoft.com/office/powerpoint/2010/main" val="2425907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Timing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b="1" dirty="0"/>
              <a:t>This is a very key role.  </a:t>
            </a:r>
            <a:r>
              <a:rPr lang="en-US" sz="3200" dirty="0"/>
              <a:t>It is important the Chief of Timing has the ability to communicate to Jury members by radio; the Head Judge on a separate radio to commence the start sequence; and to the Chief Of Competition in case any issues arise</a:t>
            </a:r>
          </a:p>
          <a:p>
            <a:pPr>
              <a:buSzPct val="80000"/>
              <a:buBlip>
                <a:blip r:embed="rId2"/>
              </a:buBlip>
            </a:pPr>
            <a:r>
              <a:rPr lang="en-US" sz="3200" dirty="0"/>
              <a:t>Responsible for the installation and supervision of all timing equipment</a:t>
            </a:r>
          </a:p>
          <a:p>
            <a:pPr>
              <a:buSzPct val="80000"/>
              <a:buBlip>
                <a:blip r:embed="rId2"/>
              </a:buBlip>
            </a:pPr>
            <a:r>
              <a:rPr lang="en-US" sz="3200" dirty="0"/>
              <a:t>Ensures that the timing system is adequate to the level of competition, as this varies</a:t>
            </a:r>
          </a:p>
          <a:p>
            <a:pPr>
              <a:buSzPct val="80000"/>
              <a:buBlip>
                <a:blip r:embed="rId2"/>
              </a:buBlip>
            </a:pPr>
            <a:r>
              <a:rPr lang="en-US" sz="3200" dirty="0"/>
              <a:t>Ensures the full functioning of the timing system </a:t>
            </a:r>
            <a:r>
              <a:rPr lang="en-US" sz="3200" b="1" dirty="0"/>
              <a:t>the day before competition </a:t>
            </a:r>
            <a:r>
              <a:rPr lang="en-US" sz="3200" dirty="0"/>
              <a:t>and has in place a backup system,  ensures there are backups to the backups, and has plenty of fresh batteries required for system.</a:t>
            </a:r>
          </a:p>
          <a:p>
            <a:pPr>
              <a:buSzPct val="80000"/>
              <a:buBlip>
                <a:blip r:embed="rId2"/>
              </a:buBlip>
            </a:pPr>
            <a:r>
              <a:rPr lang="en-US" sz="3200" dirty="0"/>
              <a:t>Ensures that the type and positioning of the timing hut is safe and adequate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63</a:t>
            </a:r>
            <a:endParaRPr lang="en-US" sz="2400" dirty="0">
              <a:solidFill>
                <a:srgbClr val="7A99AC"/>
              </a:solidFill>
            </a:endParaRPr>
          </a:p>
        </p:txBody>
      </p:sp>
    </p:spTree>
    <p:extLst>
      <p:ext uri="{BB962C8B-B14F-4D97-AF65-F5344CB8AC3E}">
        <p14:creationId xmlns:p14="http://schemas.microsoft.com/office/powerpoint/2010/main" val="12981345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Chief of Timing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2200" dirty="0"/>
              <a:t>Coordinates the officials at the start and finish line</a:t>
            </a:r>
          </a:p>
          <a:p>
            <a:pPr>
              <a:buSzPct val="80000"/>
              <a:buBlip>
                <a:blip r:embed="rId2"/>
              </a:buBlip>
            </a:pPr>
            <a:r>
              <a:rPr lang="en-US" sz="2200" dirty="0"/>
              <a:t>Supervise the duplication of unofficial results</a:t>
            </a:r>
          </a:p>
          <a:p>
            <a:pPr>
              <a:buSzPct val="80000"/>
              <a:buBlip>
                <a:blip r:embed="rId2"/>
              </a:buBlip>
            </a:pPr>
            <a:r>
              <a:rPr lang="en-US" sz="2200" dirty="0"/>
              <a:t>Must be competent on the type of timing system being used for the competition, at Provincial and Canada Cup events, this is not the time or place to “learn on the fly”</a:t>
            </a:r>
          </a:p>
          <a:p>
            <a:pPr>
              <a:buSzPct val="80000"/>
              <a:buBlip>
                <a:blip r:embed="rId2"/>
              </a:buBlip>
            </a:pPr>
            <a:r>
              <a:rPr lang="en-US" sz="2200" dirty="0"/>
              <a:t>Must be able to troubleshoot independently, and clearly communicate instructions by radio or cell phone</a:t>
            </a:r>
          </a:p>
          <a:p>
            <a:pPr>
              <a:buSzPct val="80000"/>
              <a:buBlip>
                <a:blip r:embed="rId2"/>
              </a:buBlip>
            </a:pPr>
            <a:r>
              <a:rPr lang="en-US" sz="2200" dirty="0"/>
              <a:t>Reports to the Chief Of Competition</a:t>
            </a:r>
          </a:p>
          <a:p>
            <a:pPr marL="0" indent="0">
              <a:buSzPct val="80000"/>
              <a:buNone/>
            </a:pPr>
            <a:endParaRPr lang="en-US" sz="2200" dirty="0"/>
          </a:p>
          <a:p>
            <a:pPr lvl="1">
              <a:buSzPct val="80000"/>
              <a:buBlip>
                <a:blip r:embed="rId2"/>
              </a:buBlip>
            </a:pPr>
            <a:r>
              <a:rPr lang="en-US" sz="1800" dirty="0"/>
              <a:t>This experience and competency based role is outside of this course, but if you have an aptitude for electrical systems, this is a great role!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64</a:t>
            </a:r>
            <a:endParaRPr lang="en-US" sz="2400" dirty="0">
              <a:solidFill>
                <a:srgbClr val="7A99AC"/>
              </a:solidFill>
            </a:endParaRPr>
          </a:p>
        </p:txBody>
      </p:sp>
    </p:spTree>
    <p:extLst>
      <p:ext uri="{BB962C8B-B14F-4D97-AF65-F5344CB8AC3E}">
        <p14:creationId xmlns:p14="http://schemas.microsoft.com/office/powerpoint/2010/main" val="14614825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Communications Coordinator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Creates a multi faceted communications plan for the entire event, conforming to CFSA Guidelines and Standards</a:t>
            </a:r>
          </a:p>
          <a:p>
            <a:pPr>
              <a:buSzPct val="80000"/>
              <a:buBlip>
                <a:blip r:embed="rId2"/>
              </a:buBlip>
            </a:pPr>
            <a:r>
              <a:rPr lang="en-US" sz="3200" dirty="0"/>
              <a:t>Communicate the plan with LOC/PSO/FC so it can reach as many in the sport community as possible</a:t>
            </a:r>
          </a:p>
          <a:p>
            <a:pPr>
              <a:buSzPct val="80000"/>
              <a:buBlip>
                <a:blip r:embed="rId2"/>
              </a:buBlip>
            </a:pPr>
            <a:r>
              <a:rPr lang="en-US" sz="3200" dirty="0"/>
              <a:t>Write and publish press releases for the event (pre-event, during and post-event)</a:t>
            </a:r>
          </a:p>
          <a:p>
            <a:pPr>
              <a:buSzPct val="80000"/>
              <a:buBlip>
                <a:blip r:embed="rId2"/>
              </a:buBlip>
            </a:pPr>
            <a:r>
              <a:rPr lang="en-US" sz="3200" dirty="0"/>
              <a:t>Organize media availability, inquiries and access to event</a:t>
            </a:r>
          </a:p>
          <a:p>
            <a:pPr>
              <a:buSzPct val="80000"/>
              <a:buBlip>
                <a:blip r:embed="rId2"/>
              </a:buBlip>
            </a:pPr>
            <a:r>
              <a:rPr lang="en-US" sz="3200" dirty="0"/>
              <a:t>Ensure social media presence</a:t>
            </a:r>
          </a:p>
          <a:p>
            <a:pPr>
              <a:buSzPct val="80000"/>
              <a:buBlip>
                <a:blip r:embed="rId2"/>
              </a:buBlip>
            </a:pPr>
            <a:r>
              <a:rPr lang="en-US" sz="3200" dirty="0"/>
              <a:t>National and International events will need bilingual person to fulfill this role</a:t>
            </a:r>
          </a:p>
          <a:p>
            <a:pPr>
              <a:buSzPct val="80000"/>
              <a:buBlip>
                <a:blip r:embed="rId2"/>
              </a:buBlip>
            </a:pPr>
            <a:r>
              <a:rPr lang="en-US" sz="3200" dirty="0"/>
              <a:t>Must be at ease dealing with the media, and communications</a:t>
            </a:r>
          </a:p>
          <a:p>
            <a:pPr>
              <a:buSzPct val="80000"/>
              <a:buBlip>
                <a:blip r:embed="rId2"/>
              </a:buBlip>
            </a:pPr>
            <a:r>
              <a:rPr lang="en-US" sz="3200" dirty="0"/>
              <a:t>Reports to the Event </a:t>
            </a:r>
            <a:r>
              <a:rPr lang="en-US" sz="3200" dirty="0" smtClean="0"/>
              <a:t>Director</a:t>
            </a:r>
            <a:endParaRPr lang="en-US" sz="3200"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65</a:t>
            </a:r>
            <a:endParaRPr lang="en-US" sz="2400" dirty="0">
              <a:solidFill>
                <a:srgbClr val="7A99AC"/>
              </a:solidFill>
            </a:endParaRPr>
          </a:p>
        </p:txBody>
      </p:sp>
    </p:spTree>
    <p:extLst>
      <p:ext uri="{BB962C8B-B14F-4D97-AF65-F5344CB8AC3E}">
        <p14:creationId xmlns:p14="http://schemas.microsoft.com/office/powerpoint/2010/main" val="219650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Course Crew  CHOPPERS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sz="3200" dirty="0" err="1"/>
              <a:t>Labour</a:t>
            </a:r>
            <a:r>
              <a:rPr lang="en-US" sz="3200" dirty="0"/>
              <a:t> intensive role, first on the course and last off</a:t>
            </a:r>
          </a:p>
          <a:p>
            <a:pPr>
              <a:buFont typeface="Wingdings" charset="2"/>
              <a:buChar char="ü"/>
            </a:pPr>
            <a:r>
              <a:rPr lang="en-US" sz="3200" dirty="0"/>
              <a:t>Very important for athlete (your kids) safety that the chop is done properly!</a:t>
            </a:r>
          </a:p>
          <a:p>
            <a:pPr>
              <a:buFont typeface="Wingdings" charset="2"/>
              <a:buChar char="ü"/>
            </a:pPr>
            <a:r>
              <a:rPr lang="en-US" sz="3200" dirty="0"/>
              <a:t>“Chop” is best performed from the bottom, working towards the top</a:t>
            </a:r>
          </a:p>
          <a:p>
            <a:pPr>
              <a:buFont typeface="Wingdings" charset="2"/>
              <a:buChar char="ü"/>
            </a:pPr>
            <a:r>
              <a:rPr lang="en-US" sz="3200" dirty="0"/>
              <a:t>Work in a line moving together, so that no area is missed in the landing</a:t>
            </a:r>
          </a:p>
          <a:p>
            <a:pPr>
              <a:buFont typeface="Wingdings" charset="2"/>
              <a:buChar char="ü"/>
            </a:pPr>
            <a:r>
              <a:rPr lang="en-US" sz="3200" dirty="0"/>
              <a:t>“Chop” needs to be a </a:t>
            </a:r>
            <a:r>
              <a:rPr lang="en-US" sz="3200" u="sng" dirty="0"/>
              <a:t>minimum</a:t>
            </a:r>
            <a:r>
              <a:rPr lang="en-US" sz="3200" dirty="0"/>
              <a:t> of 1 ½ shovel blades deep</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68483"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66</a:t>
            </a:r>
            <a:endParaRPr lang="en-US" sz="2400" dirty="0">
              <a:solidFill>
                <a:srgbClr val="7A99AC"/>
              </a:solidFill>
            </a:endParaRPr>
          </a:p>
        </p:txBody>
      </p:sp>
    </p:spTree>
    <p:extLst>
      <p:ext uri="{BB962C8B-B14F-4D97-AF65-F5344CB8AC3E}">
        <p14:creationId xmlns:p14="http://schemas.microsoft.com/office/powerpoint/2010/main" val="1335809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Course Crew  CHOPPERS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4800" b="1" dirty="0">
                <a:latin typeface="Amsi Pro" charset="0"/>
                <a:ea typeface="Amsi Pro" charset="0"/>
                <a:cs typeface="Amsi Pro" charset="0"/>
              </a:rPr>
              <a:t>TIP!</a:t>
            </a:r>
            <a:r>
              <a:rPr lang="en-CA" sz="3600" dirty="0">
                <a:latin typeface="Amsi Pro" charset="0"/>
                <a:ea typeface="Amsi Pro" charset="0"/>
                <a:cs typeface="Amsi Pro" charset="0"/>
              </a:rPr>
              <a:t>  </a:t>
            </a:r>
            <a:endParaRPr lang="id-ID" sz="3600" dirty="0">
              <a:latin typeface="Amsi Pro" charset="0"/>
              <a:ea typeface="Amsi Pro" charset="0"/>
              <a:cs typeface="Amsi Pro" charset="0"/>
            </a:endParaRPr>
          </a:p>
          <a:p>
            <a:r>
              <a:rPr lang="en-US" sz="4000" dirty="0">
                <a:latin typeface="Amsi Pro" charset="0"/>
                <a:ea typeface="Amsi Pro" charset="0"/>
                <a:cs typeface="Amsi Pro" charset="0"/>
              </a:rPr>
              <a:t>Even though you aren’t moving very quickly, its VERY easy to become overheated. Be careful moving around the “chop area”!</a:t>
            </a:r>
          </a:p>
          <a:p>
            <a:endParaRPr lang="en-US" sz="4000" dirty="0">
              <a:latin typeface="Amsi Pro" charset="0"/>
              <a:ea typeface="Amsi Pro" charset="0"/>
              <a:cs typeface="Amsi Pro" charset="0"/>
            </a:endParaRPr>
          </a:p>
          <a:p>
            <a:r>
              <a:rPr lang="en-US" sz="4000" dirty="0">
                <a:latin typeface="Amsi Pro" charset="0"/>
                <a:ea typeface="Amsi Pro" charset="0"/>
                <a:cs typeface="Amsi Pro" charset="0"/>
              </a:rPr>
              <a:t>ALWAYS shed some layers and your helmet BEFORE starting the chop, leave on top of table, you will sweat and don’t want to be cold for rest of day</a:t>
            </a:r>
          </a:p>
          <a:p>
            <a:endParaRPr lang="en-US" sz="4000" dirty="0">
              <a:latin typeface="Amsi Pro" charset="0"/>
              <a:ea typeface="Amsi Pro" charset="0"/>
              <a:cs typeface="Amsi Pro" charset="0"/>
            </a:endParaRPr>
          </a:p>
          <a:p>
            <a:r>
              <a:rPr lang="en-US" sz="4000" dirty="0">
                <a:latin typeface="Amsi Pro" charset="0"/>
                <a:ea typeface="Amsi Pro" charset="0"/>
                <a:cs typeface="Amsi Pro" charset="0"/>
              </a:rPr>
              <a:t>Have some water with you, this is a hard job!</a:t>
            </a:r>
          </a:p>
          <a:p>
            <a:endParaRPr lang="en-US" sz="2933" dirty="0">
              <a:latin typeface="Amsi Pro" charset="0"/>
              <a:ea typeface="Amsi Pro" charset="0"/>
              <a:cs typeface="Amsi Pro" charset="0"/>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67</a:t>
            </a:r>
            <a:endParaRPr lang="en-US" sz="2400" dirty="0">
              <a:solidFill>
                <a:srgbClr val="7A99AC"/>
              </a:solidFill>
            </a:endParaRPr>
          </a:p>
        </p:txBody>
      </p:sp>
    </p:spTree>
    <p:extLst>
      <p:ext uri="{BB962C8B-B14F-4D97-AF65-F5344CB8AC3E}">
        <p14:creationId xmlns:p14="http://schemas.microsoft.com/office/powerpoint/2010/main" val="975153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Course Crew FENCING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Responsible for working with course builder and Chief of Competition to erect all fencing around the field of play</a:t>
            </a:r>
          </a:p>
          <a:p>
            <a:pPr>
              <a:buSzPct val="80000"/>
              <a:buBlip>
                <a:blip r:embed="rId2"/>
              </a:buBlip>
            </a:pPr>
            <a:r>
              <a:rPr lang="en-US" sz="3200" dirty="0"/>
              <a:t>Work with host resort for the erection of safety fencing or netting and safety pads</a:t>
            </a:r>
          </a:p>
          <a:p>
            <a:pPr>
              <a:buSzPct val="80000"/>
              <a:buBlip>
                <a:blip r:embed="rId2"/>
              </a:buBlip>
            </a:pPr>
            <a:r>
              <a:rPr lang="en-US" sz="3200" dirty="0"/>
              <a:t>Set up banners, tents</a:t>
            </a:r>
          </a:p>
          <a:p>
            <a:pPr>
              <a:buSzPct val="80000"/>
              <a:buBlip>
                <a:blip r:embed="rId2"/>
              </a:buBlip>
            </a:pPr>
            <a:r>
              <a:rPr lang="en-US" sz="3200" dirty="0"/>
              <a:t>Must be able to work independently and as a team member</a:t>
            </a:r>
          </a:p>
          <a:p>
            <a:pPr>
              <a:buSzPct val="80000"/>
              <a:buBlip>
                <a:blip r:embed="rId2"/>
              </a:buBlip>
            </a:pPr>
            <a:r>
              <a:rPr lang="en-US" sz="3200" dirty="0"/>
              <a:t>Must be able to carry heavy and awkward loads over terrain</a:t>
            </a:r>
          </a:p>
          <a:p>
            <a:pPr>
              <a:buSzPct val="80000"/>
              <a:buBlip>
                <a:blip r:embed="rId2"/>
              </a:buBlip>
            </a:pPr>
            <a:r>
              <a:rPr lang="en-US" sz="3200" dirty="0"/>
              <a:t>Reports to Chief of Course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68</a:t>
            </a:r>
            <a:endParaRPr lang="en-US" sz="2400" dirty="0">
              <a:solidFill>
                <a:srgbClr val="7A99AC"/>
              </a:solidFill>
            </a:endParaRPr>
          </a:p>
        </p:txBody>
      </p:sp>
    </p:spTree>
    <p:extLst>
      <p:ext uri="{BB962C8B-B14F-4D97-AF65-F5344CB8AC3E}">
        <p14:creationId xmlns:p14="http://schemas.microsoft.com/office/powerpoint/2010/main" val="19547944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Course Crew FENCING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62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sz="4800" b="1" dirty="0">
                <a:latin typeface="Amsi Pro" charset="0"/>
                <a:ea typeface="Amsi Pro" charset="0"/>
                <a:cs typeface="Amsi Pro" charset="0"/>
              </a:rPr>
              <a:t>TIP!</a:t>
            </a:r>
            <a:r>
              <a:rPr lang="en-CA" sz="2800" dirty="0">
                <a:latin typeface="Amsi Pro" charset="0"/>
                <a:ea typeface="Amsi Pro" charset="0"/>
                <a:cs typeface="Amsi Pro" charset="0"/>
              </a:rPr>
              <a:t>  </a:t>
            </a:r>
            <a:endParaRPr lang="id-ID" sz="2800" dirty="0">
              <a:latin typeface="Amsi Pro" charset="0"/>
              <a:ea typeface="Amsi Pro" charset="0"/>
              <a:cs typeface="Amsi Pro" charset="0"/>
            </a:endParaRPr>
          </a:p>
          <a:p>
            <a:pPr>
              <a:spcBef>
                <a:spcPts val="1200"/>
              </a:spcBef>
            </a:pPr>
            <a:r>
              <a:rPr lang="en-US" sz="4000" dirty="0">
                <a:latin typeface="Amsi Pro" charset="0"/>
                <a:ea typeface="Amsi Pro" charset="0"/>
                <a:cs typeface="Amsi Pro" charset="0"/>
              </a:rPr>
              <a:t>Outside job that can be long, especially leading up to event. </a:t>
            </a:r>
          </a:p>
          <a:p>
            <a:pPr>
              <a:spcBef>
                <a:spcPts val="1200"/>
              </a:spcBef>
            </a:pPr>
            <a:r>
              <a:rPr lang="en-US" sz="4000" dirty="0">
                <a:latin typeface="Amsi Pro" charset="0"/>
                <a:ea typeface="Amsi Pro" charset="0"/>
                <a:cs typeface="Amsi Pro" charset="0"/>
              </a:rPr>
              <a:t>Come prepared to spend the day outside, with lots of water and snacks, and have “work gloves” as you’ll destroy your good ones.  </a:t>
            </a:r>
          </a:p>
          <a:p>
            <a:pPr>
              <a:spcBef>
                <a:spcPts val="1200"/>
              </a:spcBef>
            </a:pPr>
            <a:r>
              <a:rPr lang="en-US" sz="4000" dirty="0">
                <a:latin typeface="Amsi Pro" charset="0"/>
                <a:ea typeface="Amsi Pro" charset="0"/>
                <a:cs typeface="Amsi Pro" charset="0"/>
              </a:rPr>
              <a:t>Pick up a pair of cheap side cutters for clipping zip ties, </a:t>
            </a:r>
          </a:p>
          <a:p>
            <a:pPr>
              <a:spcBef>
                <a:spcPts val="1200"/>
              </a:spcBef>
            </a:pPr>
            <a:r>
              <a:rPr lang="en-US" sz="4000" dirty="0">
                <a:latin typeface="Amsi Pro" charset="0"/>
                <a:ea typeface="Amsi Pro" charset="0"/>
                <a:cs typeface="Amsi Pro" charset="0"/>
              </a:rPr>
              <a:t>Dress in layers, as you’ll go from sweating like crazy to standing still in a wind quickly, you will work in a team, following the lead of the chief of course, this is a great “first time’ job, or one to grab if you can’t make event day, this is a fun crew to be on!</a:t>
            </a: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69</a:t>
            </a:r>
            <a:endParaRPr lang="en-US" sz="2400" dirty="0">
              <a:solidFill>
                <a:srgbClr val="7A99AC"/>
              </a:solidFill>
            </a:endParaRPr>
          </a:p>
        </p:txBody>
      </p:sp>
    </p:spTree>
    <p:extLst>
      <p:ext uri="{BB962C8B-B14F-4D97-AF65-F5344CB8AC3E}">
        <p14:creationId xmlns:p14="http://schemas.microsoft.com/office/powerpoint/2010/main" val="2025590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Officials and Judges</a:t>
            </a:r>
            <a:r>
              <a:rPr lang="id-ID" sz="7200" dirty="0"/>
              <a:t> (</a:t>
            </a:r>
            <a:r>
              <a:rPr lang="id-ID" sz="7200" dirty="0" err="1"/>
              <a:t>cont</a:t>
            </a:r>
            <a:r>
              <a:rPr lang="id-ID" sz="7200" dirty="0"/>
              <a:t>.)</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startAt="4"/>
            </a:pPr>
            <a:r>
              <a:rPr lang="en-CA" sz="2400" dirty="0"/>
              <a:t>Officials must, as leaders, understand that officials will have additional responsibilities to:</a:t>
            </a:r>
            <a:endParaRPr lang="en-US" sz="2400" dirty="0"/>
          </a:p>
          <a:p>
            <a:pPr marL="914400" lvl="0"/>
            <a:r>
              <a:rPr lang="en-CA" sz="2200" dirty="0"/>
              <a:t>Ensure that an appropriate Duty of Care is in place for all athletes, but especially for participants in U12 events </a:t>
            </a:r>
            <a:endParaRPr lang="en-US" sz="2200" dirty="0"/>
          </a:p>
          <a:p>
            <a:pPr marL="914400" lvl="0"/>
            <a:r>
              <a:rPr lang="en-CA" sz="2200" dirty="0"/>
              <a:t>Ensure that all the appropriate Freestyle Canada:</a:t>
            </a:r>
            <a:endParaRPr lang="en-US" sz="2200" dirty="0"/>
          </a:p>
          <a:p>
            <a:pPr marL="1374775" lvl="2">
              <a:buFont typeface="Arial" pitchFamily="34" charset="0"/>
              <a:buChar char="-"/>
            </a:pPr>
            <a:r>
              <a:rPr lang="en-CA" dirty="0"/>
              <a:t>Athlete Qualifications</a:t>
            </a:r>
            <a:endParaRPr lang="en-US" dirty="0"/>
          </a:p>
          <a:p>
            <a:pPr marL="1374775" lvl="2">
              <a:buFont typeface="Arial" pitchFamily="34" charset="0"/>
              <a:buChar char="-"/>
            </a:pPr>
            <a:r>
              <a:rPr lang="en-CA" dirty="0"/>
              <a:t>Sanctioning and</a:t>
            </a:r>
            <a:endParaRPr lang="en-US" dirty="0"/>
          </a:p>
          <a:p>
            <a:pPr marL="1374775" lvl="2">
              <a:buFont typeface="Arial" pitchFamily="34" charset="0"/>
              <a:buChar char="-"/>
            </a:pPr>
            <a:r>
              <a:rPr lang="en-CA" dirty="0"/>
              <a:t>Membership Licenses are in place</a:t>
            </a:r>
            <a:endParaRPr lang="en-US" dirty="0"/>
          </a:p>
          <a:p>
            <a:pPr marL="914400" lvl="0"/>
            <a:r>
              <a:rPr lang="en-CA" sz="2200" dirty="0"/>
              <a:t>Promote Freestyle Skiing and Snowboarding in the most constructive and positive manner possible  </a:t>
            </a:r>
            <a:endParaRPr lang="en-US" sz="2200" dirty="0"/>
          </a:p>
          <a:p>
            <a:pPr marL="0" indent="0" algn="ctr">
              <a:buNone/>
            </a:pPr>
            <a:endParaRPr lang="fr-CA" sz="2900" u="sng"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a:t>
            </a:r>
            <a:endParaRPr lang="en-US" sz="2400" dirty="0">
              <a:solidFill>
                <a:srgbClr val="7A99AC"/>
              </a:solidFill>
            </a:endParaRPr>
          </a:p>
        </p:txBody>
      </p:sp>
    </p:spTree>
    <p:extLst>
      <p:ext uri="{BB962C8B-B14F-4D97-AF65-F5344CB8AC3E}">
        <p14:creationId xmlns:p14="http://schemas.microsoft.com/office/powerpoint/2010/main" val="4247203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Course Crew MARKING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Responsible for the creation of an inventory of dye mixtures, pumps, and ensuring their proper working order at all times</a:t>
            </a:r>
          </a:p>
          <a:p>
            <a:pPr>
              <a:buSzPct val="80000"/>
              <a:buBlip>
                <a:blip r:embed="rId2"/>
              </a:buBlip>
            </a:pPr>
            <a:r>
              <a:rPr lang="en-US" sz="3200" dirty="0"/>
              <a:t>Responsible for creating an inventory of pine bough and having at starts and air tables, and having an extra backup stock</a:t>
            </a:r>
          </a:p>
          <a:p>
            <a:pPr>
              <a:buSzPct val="80000"/>
              <a:buBlip>
                <a:blip r:embed="rId2"/>
              </a:buBlip>
            </a:pPr>
            <a:r>
              <a:rPr lang="en-US" sz="3200" dirty="0"/>
              <a:t>Marking the course so athletes have a fair and safer course with changing light conditions</a:t>
            </a:r>
          </a:p>
          <a:p>
            <a:pPr>
              <a:buSzPct val="80000"/>
              <a:buBlip>
                <a:blip r:embed="rId2"/>
              </a:buBlip>
            </a:pPr>
            <a:r>
              <a:rPr lang="en-US" sz="3200" dirty="0"/>
              <a:t>Outlining terrain features and landings with direction from the Chief of Competition and TD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70</a:t>
            </a:r>
            <a:endParaRPr lang="en-US" sz="2400" dirty="0">
              <a:solidFill>
                <a:srgbClr val="7A99AC"/>
              </a:solidFill>
            </a:endParaRPr>
          </a:p>
        </p:txBody>
      </p:sp>
    </p:spTree>
    <p:extLst>
      <p:ext uri="{BB962C8B-B14F-4D97-AF65-F5344CB8AC3E}">
        <p14:creationId xmlns:p14="http://schemas.microsoft.com/office/powerpoint/2010/main" val="36000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Course Crew MARKING</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Must possess the ability to schedule lead a crew, often with tight timelines</a:t>
            </a:r>
          </a:p>
          <a:p>
            <a:pPr>
              <a:buSzPct val="80000"/>
              <a:buBlip>
                <a:blip r:embed="rId2"/>
              </a:buBlip>
            </a:pPr>
            <a:r>
              <a:rPr lang="en-US" sz="3200" dirty="0"/>
              <a:t>Must be a strong skier/rider who can carry heavy loads comfortably on steep landings, awkward slopes</a:t>
            </a:r>
          </a:p>
          <a:p>
            <a:pPr>
              <a:buSzPct val="80000"/>
              <a:buBlip>
                <a:blip r:embed="rId2"/>
              </a:buBlip>
            </a:pPr>
            <a:r>
              <a:rPr lang="en-US" sz="3200" dirty="0"/>
              <a:t>Reports to the Chief of Course</a:t>
            </a:r>
          </a:p>
          <a:p>
            <a:pPr marL="0" indent="0">
              <a:buNone/>
            </a:pPr>
            <a:r>
              <a:rPr lang="en-CA" sz="4800" b="1" dirty="0">
                <a:latin typeface="Amsi Pro" charset="0"/>
                <a:ea typeface="Amsi Pro" charset="0"/>
                <a:cs typeface="Amsi Pro" charset="0"/>
              </a:rPr>
              <a:t>TIP!</a:t>
            </a:r>
            <a:r>
              <a:rPr lang="en-CA" sz="2800" dirty="0">
                <a:latin typeface="Amsi Pro" charset="0"/>
                <a:ea typeface="Amsi Pro" charset="0"/>
                <a:cs typeface="Amsi Pro" charset="0"/>
              </a:rPr>
              <a:t>  </a:t>
            </a:r>
            <a:endParaRPr lang="id-ID" sz="2800" dirty="0">
              <a:latin typeface="Amsi Pro" charset="0"/>
              <a:ea typeface="Amsi Pro" charset="0"/>
              <a:cs typeface="Amsi Pro" charset="0"/>
            </a:endParaRPr>
          </a:p>
          <a:p>
            <a:r>
              <a:rPr lang="en-US" sz="4000" dirty="0">
                <a:latin typeface="Amsi Pro" charset="0"/>
                <a:ea typeface="Amsi Pro" charset="0"/>
                <a:cs typeface="Amsi Pro" charset="0"/>
              </a:rPr>
              <a:t>Bring old work gloves, don’t wear your new pants, they will get blue.  This is usually a fast paced “hurry and wait” position.</a:t>
            </a:r>
          </a:p>
          <a:p>
            <a:r>
              <a:rPr lang="en-US" sz="4000" dirty="0">
                <a:latin typeface="Amsi Pro" charset="0"/>
                <a:ea typeface="Amsi Pro" charset="0"/>
                <a:cs typeface="Amsi Pro" charset="0"/>
              </a:rPr>
              <a:t>Need to be able to go at a moments notice if there is a break in the event or the weather dictates fresh markings. </a:t>
            </a:r>
          </a:p>
          <a:p>
            <a:r>
              <a:rPr lang="en-US" sz="4000" dirty="0">
                <a:latin typeface="Amsi Pro" charset="0"/>
                <a:ea typeface="Amsi Pro" charset="0"/>
                <a:cs typeface="Amsi Pro" charset="0"/>
              </a:rPr>
              <a:t>You can get overheated quickly running up landings, so plan </a:t>
            </a:r>
            <a:r>
              <a:rPr lang="en-US" sz="4000" dirty="0">
                <a:solidFill>
                  <a:schemeClr val="bg1"/>
                </a:solidFill>
                <a:latin typeface="Arial" pitchFamily="34" charset="0"/>
                <a:cs typeface="Arial" pitchFamily="34" charset="0"/>
              </a:rPr>
              <a:t>your work route out</a:t>
            </a:r>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71</a:t>
            </a:r>
            <a:endParaRPr lang="en-US" sz="2400" dirty="0">
              <a:solidFill>
                <a:srgbClr val="7A99AC"/>
              </a:solidFill>
            </a:endParaRPr>
          </a:p>
        </p:txBody>
      </p:sp>
    </p:spTree>
    <p:extLst>
      <p:ext uri="{BB962C8B-B14F-4D97-AF65-F5344CB8AC3E}">
        <p14:creationId xmlns:p14="http://schemas.microsoft.com/office/powerpoint/2010/main" val="16126414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Course Crew  Slippers and Steppers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Ski or ride down the course moving snow to the sides, ensuring a clear course for the competitors</a:t>
            </a:r>
          </a:p>
          <a:p>
            <a:pPr>
              <a:buSzPct val="80000"/>
              <a:buBlip>
                <a:blip r:embed="rId2"/>
              </a:buBlip>
            </a:pPr>
            <a:r>
              <a:rPr lang="en-US" sz="3200" dirty="0"/>
              <a:t>Ensure the slippers and steppers receive clear instructions prior to starting down the course</a:t>
            </a:r>
          </a:p>
          <a:p>
            <a:pPr>
              <a:buSzPct val="80000"/>
              <a:buBlip>
                <a:blip r:embed="rId2"/>
              </a:buBlip>
            </a:pPr>
            <a:r>
              <a:rPr lang="en-US" sz="3200" dirty="0"/>
              <a:t>Ensure that the field of play is clear of debris, and hazards, including “cookies” and mounds of snow, and any big landing holes are filled in and stepped/slipped out</a:t>
            </a:r>
          </a:p>
          <a:p>
            <a:pPr>
              <a:buSzPct val="80000"/>
              <a:buBlip>
                <a:blip r:embed="rId2"/>
              </a:buBlip>
            </a:pPr>
            <a:r>
              <a:rPr lang="en-US" sz="3200" dirty="0"/>
              <a:t>It is important for the slippers and steppers to be aware that the course may remain open while they are on course</a:t>
            </a:r>
          </a:p>
          <a:p>
            <a:pPr>
              <a:buSzPct val="80000"/>
              <a:buBlip>
                <a:blip r:embed="rId2"/>
              </a:buBlip>
            </a:pPr>
            <a:r>
              <a:rPr lang="en-US" sz="3200" dirty="0"/>
              <a:t>Required to be strong skiers and riders</a:t>
            </a:r>
          </a:p>
          <a:p>
            <a:pPr>
              <a:buSzPct val="80000"/>
              <a:buBlip>
                <a:blip r:embed="rId2"/>
              </a:buBlip>
            </a:pPr>
            <a:r>
              <a:rPr lang="en-US" sz="3200" dirty="0"/>
              <a:t>Reports to the Chief of course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72</a:t>
            </a:r>
            <a:endParaRPr lang="en-US" sz="2400" dirty="0">
              <a:solidFill>
                <a:srgbClr val="7A99AC"/>
              </a:solidFill>
            </a:endParaRPr>
          </a:p>
        </p:txBody>
      </p:sp>
    </p:spTree>
    <p:extLst>
      <p:ext uri="{BB962C8B-B14F-4D97-AF65-F5344CB8AC3E}">
        <p14:creationId xmlns:p14="http://schemas.microsoft.com/office/powerpoint/2010/main" val="2740775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5400" dirty="0"/>
              <a:t>Course Crew   SLIPPERS AND STEPPERS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4800" b="1" dirty="0">
                <a:latin typeface="Amsi Pro" charset="0"/>
                <a:ea typeface="Amsi Pro" charset="0"/>
                <a:cs typeface="Amsi Pro" charset="0"/>
              </a:rPr>
              <a:t>TIP!</a:t>
            </a:r>
            <a:r>
              <a:rPr lang="en-CA" sz="4000" dirty="0">
                <a:latin typeface="Amsi Pro" charset="0"/>
                <a:ea typeface="Amsi Pro" charset="0"/>
                <a:cs typeface="Amsi Pro" charset="0"/>
              </a:rPr>
              <a:t>  </a:t>
            </a:r>
            <a:endParaRPr lang="id-ID" sz="4000" dirty="0">
              <a:latin typeface="Amsi Pro" charset="0"/>
              <a:ea typeface="Amsi Pro" charset="0"/>
              <a:cs typeface="Amsi Pro" charset="0"/>
            </a:endParaRPr>
          </a:p>
          <a:p>
            <a:r>
              <a:rPr lang="en-US" sz="4000" dirty="0">
                <a:latin typeface="Amsi Pro" charset="0"/>
                <a:ea typeface="Amsi Pro" charset="0"/>
                <a:cs typeface="Amsi Pro" charset="0"/>
              </a:rPr>
              <a:t>Even though you may not be moving fast, you can quickly become overheated, especially with lots of new snow, so layer up, </a:t>
            </a:r>
          </a:p>
          <a:p>
            <a:endParaRPr lang="en-US" sz="4000" dirty="0">
              <a:latin typeface="Amsi Pro" charset="0"/>
              <a:ea typeface="Amsi Pro" charset="0"/>
              <a:cs typeface="Amsi Pro" charset="0"/>
            </a:endParaRPr>
          </a:p>
          <a:p>
            <a:r>
              <a:rPr lang="en-US" sz="4000" dirty="0">
                <a:latin typeface="Amsi Pro" charset="0"/>
                <a:ea typeface="Amsi Pro" charset="0"/>
                <a:cs typeface="Amsi Pro" charset="0"/>
              </a:rPr>
              <a:t>Be prepared to have someone from your crew bring clothing to the bottom</a:t>
            </a:r>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73</a:t>
            </a:r>
            <a:endParaRPr lang="en-US" sz="2400" dirty="0">
              <a:solidFill>
                <a:srgbClr val="7A99AC"/>
              </a:solidFill>
            </a:endParaRPr>
          </a:p>
        </p:txBody>
      </p:sp>
    </p:spTree>
    <p:extLst>
      <p:ext uri="{BB962C8B-B14F-4D97-AF65-F5344CB8AC3E}">
        <p14:creationId xmlns:p14="http://schemas.microsoft.com/office/powerpoint/2010/main" val="681701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Event Director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Responsible for all administrative functions of the event</a:t>
            </a:r>
          </a:p>
          <a:p>
            <a:pPr>
              <a:buSzPct val="80000"/>
              <a:buBlip>
                <a:blip r:embed="rId2"/>
              </a:buBlip>
            </a:pPr>
            <a:r>
              <a:rPr lang="en-US" sz="3200" dirty="0"/>
              <a:t>Coordinates budgets and works with event secretary/treasurer to ensure event stays on budget</a:t>
            </a:r>
          </a:p>
          <a:p>
            <a:pPr>
              <a:buSzPct val="80000"/>
              <a:buBlip>
                <a:blip r:embed="rId2"/>
              </a:buBlip>
            </a:pPr>
            <a:r>
              <a:rPr lang="en-US" sz="3200" dirty="0"/>
              <a:t>Establishes and monitors event timelines and schedules and ensured deadlines are met</a:t>
            </a:r>
          </a:p>
          <a:p>
            <a:pPr>
              <a:buSzPct val="80000"/>
              <a:buBlip>
                <a:blip r:embed="rId2"/>
              </a:buBlip>
            </a:pPr>
            <a:r>
              <a:rPr lang="en-US" sz="3200" dirty="0"/>
              <a:t>Negotiates and secures required meeting spaces, fields of play with host resort </a:t>
            </a:r>
          </a:p>
          <a:p>
            <a:pPr>
              <a:buSzPct val="80000"/>
              <a:buBlip>
                <a:blip r:embed="rId2"/>
              </a:buBlip>
            </a:pPr>
            <a:r>
              <a:rPr lang="en-US" sz="3200" dirty="0"/>
              <a:t>Coordinates the event logistics, including athlete registrations and volunteer tracking, event presentation materials, and supports pre and post event evaluations</a:t>
            </a:r>
          </a:p>
          <a:p>
            <a:pPr>
              <a:buSzPct val="80000"/>
              <a:buBlip>
                <a:blip r:embed="rId2"/>
              </a:buBlip>
            </a:pPr>
            <a:r>
              <a:rPr lang="en-US" sz="3200" dirty="0"/>
              <a:t>Must have strong management skills, excellent leadership qualities, great organizational skills and be able to communicate effectively with a large organization, most of whom are volunteers; many for the first time</a:t>
            </a:r>
            <a:endParaRPr lang="id-ID" sz="3200" dirty="0"/>
          </a:p>
          <a:p>
            <a:pPr>
              <a:buSzPct val="80000"/>
            </a:pPr>
            <a:r>
              <a:rPr lang="id-ID" sz="3200" i="1" dirty="0" err="1"/>
              <a:t>S</a:t>
            </a:r>
            <a:r>
              <a:rPr lang="en-CA" sz="3200" i="1" dirty="0" err="1"/>
              <a:t>ubmits</a:t>
            </a:r>
            <a:r>
              <a:rPr lang="en-CA" sz="3200" i="1" dirty="0"/>
              <a:t> written report to PSO/FC</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74</a:t>
            </a:r>
            <a:endParaRPr lang="en-US" sz="2400" dirty="0">
              <a:solidFill>
                <a:srgbClr val="7A99AC"/>
              </a:solidFill>
            </a:endParaRPr>
          </a:p>
        </p:txBody>
      </p:sp>
    </p:spTree>
    <p:extLst>
      <p:ext uri="{BB962C8B-B14F-4D97-AF65-F5344CB8AC3E}">
        <p14:creationId xmlns:p14="http://schemas.microsoft.com/office/powerpoint/2010/main" val="1126187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Event Office and Admin Support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First point of contact for athletes, coaches, parents, officials and visitors to the event, think of this crew as the events “ambassadors”</a:t>
            </a:r>
          </a:p>
          <a:p>
            <a:pPr>
              <a:buSzPct val="80000"/>
              <a:buBlip>
                <a:blip r:embed="rId2"/>
              </a:buBlip>
            </a:pPr>
            <a:r>
              <a:rPr lang="en-US" sz="3200" dirty="0"/>
              <a:t>Responsible for the registration of teams/athletes, collecting of fees, bib deposits, waivers, and athletes package distribution</a:t>
            </a:r>
          </a:p>
          <a:p>
            <a:pPr>
              <a:buSzPct val="80000"/>
              <a:buBlip>
                <a:blip r:embed="rId2"/>
              </a:buBlip>
            </a:pPr>
            <a:r>
              <a:rPr lang="en-US" sz="3200" dirty="0"/>
              <a:t>Communicates with Event Secretary and Chief of Scoring updated changes to event registrations </a:t>
            </a:r>
          </a:p>
          <a:p>
            <a:pPr>
              <a:buSzPct val="80000"/>
              <a:buBlip>
                <a:blip r:embed="rId2"/>
              </a:buBlip>
            </a:pPr>
            <a:r>
              <a:rPr lang="en-US" sz="3200" dirty="0"/>
              <a:t>Assists Volunteer coordinator with volunteer check in</a:t>
            </a:r>
          </a:p>
          <a:p>
            <a:pPr>
              <a:buSzPct val="80000"/>
              <a:buBlip>
                <a:blip r:embed="rId2"/>
              </a:buBlip>
            </a:pPr>
            <a:r>
              <a:rPr lang="en-US" sz="3200" dirty="0"/>
              <a:t>Assist and direct athletes with information requests about the host resort, host community and event</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75</a:t>
            </a:r>
            <a:endParaRPr lang="en-US" sz="2400" dirty="0">
              <a:solidFill>
                <a:srgbClr val="7A99AC"/>
              </a:solidFill>
            </a:endParaRPr>
          </a:p>
        </p:txBody>
      </p:sp>
    </p:spTree>
    <p:extLst>
      <p:ext uri="{BB962C8B-B14F-4D97-AF65-F5344CB8AC3E}">
        <p14:creationId xmlns:p14="http://schemas.microsoft.com/office/powerpoint/2010/main" val="20631416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Event Office and Admin Support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Assists with scoring in posting results</a:t>
            </a:r>
          </a:p>
          <a:p>
            <a:pPr>
              <a:buSzPct val="80000"/>
              <a:buBlip>
                <a:blip r:embed="rId2"/>
              </a:buBlip>
            </a:pPr>
            <a:r>
              <a:rPr lang="en-US" sz="3200" dirty="0"/>
              <a:t>Assists the Admin team as directed</a:t>
            </a:r>
          </a:p>
          <a:p>
            <a:pPr>
              <a:buSzPct val="80000"/>
              <a:buBlip>
                <a:blip r:embed="rId2"/>
              </a:buBlip>
            </a:pPr>
            <a:r>
              <a:rPr lang="en-US" sz="3200" dirty="0"/>
              <a:t>Ensure the event office is appropriately staffed, has necessary supplies, and area is clean and functional</a:t>
            </a:r>
          </a:p>
          <a:p>
            <a:pPr>
              <a:buSzPct val="80000"/>
              <a:buBlip>
                <a:blip r:embed="rId2"/>
              </a:buBlip>
            </a:pPr>
            <a:r>
              <a:rPr lang="en-US" sz="3200" dirty="0"/>
              <a:t>Assist in coordinating the event awards ceremonies </a:t>
            </a:r>
          </a:p>
          <a:p>
            <a:pPr>
              <a:buSzPct val="80000"/>
              <a:buBlip>
                <a:blip r:embed="rId2"/>
              </a:buBlip>
            </a:pPr>
            <a:r>
              <a:rPr lang="en-US" sz="3200" dirty="0"/>
              <a:t>Reports to the Event </a:t>
            </a:r>
            <a:r>
              <a:rPr lang="en-US" sz="3200" dirty="0" smtClean="0"/>
              <a:t>Director</a:t>
            </a:r>
            <a:endParaRPr lang="en-US" sz="3200"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76</a:t>
            </a:r>
            <a:endParaRPr lang="en-US" sz="2400" dirty="0">
              <a:solidFill>
                <a:srgbClr val="7A99AC"/>
              </a:solidFill>
            </a:endParaRPr>
          </a:p>
        </p:txBody>
      </p:sp>
    </p:spTree>
    <p:extLst>
      <p:ext uri="{BB962C8B-B14F-4D97-AF65-F5344CB8AC3E}">
        <p14:creationId xmlns:p14="http://schemas.microsoft.com/office/powerpoint/2010/main" val="19503437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Runners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0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Assist the Chief of Course with last minute errands between Course and Administration or Equipment office</a:t>
            </a:r>
          </a:p>
          <a:p>
            <a:pPr>
              <a:buSzPct val="80000"/>
              <a:buBlip>
                <a:blip r:embed="rId2"/>
              </a:buBlip>
            </a:pPr>
            <a:r>
              <a:rPr lang="en-US" sz="3200" dirty="0"/>
              <a:t>Assists Head Judge with running scores to the scorer if not on judges platform together</a:t>
            </a:r>
          </a:p>
          <a:p>
            <a:pPr>
              <a:buSzPct val="80000"/>
              <a:buBlip>
                <a:blip r:embed="rId2"/>
              </a:buBlip>
            </a:pPr>
            <a:r>
              <a:rPr lang="en-US" sz="3200" dirty="0"/>
              <a:t>Assists wherever and whenever</a:t>
            </a:r>
          </a:p>
          <a:p>
            <a:pPr>
              <a:buSzPct val="80000"/>
              <a:buBlip>
                <a:blip r:embed="rId2"/>
              </a:buBlip>
            </a:pPr>
            <a:r>
              <a:rPr lang="en-US" sz="3200" dirty="0"/>
              <a:t>Must have a good working knowledge of host resort to move efficiently from one area to another</a:t>
            </a:r>
          </a:p>
          <a:p>
            <a:pPr>
              <a:buSzPct val="80000"/>
              <a:buBlip>
                <a:blip r:embed="rId2"/>
              </a:buBlip>
            </a:pPr>
            <a:r>
              <a:rPr lang="en-US" sz="3200" dirty="0"/>
              <a:t>Reports to Chief of competition</a:t>
            </a:r>
          </a:p>
          <a:p>
            <a:pPr marL="0" indent="0">
              <a:buNone/>
            </a:pPr>
            <a:r>
              <a:rPr lang="en-CA" sz="4800" b="1" dirty="0">
                <a:latin typeface="Amsi Pro" charset="0"/>
                <a:ea typeface="Amsi Pro" charset="0"/>
                <a:cs typeface="Amsi Pro" charset="0"/>
              </a:rPr>
              <a:t>TIP!</a:t>
            </a:r>
            <a:r>
              <a:rPr lang="en-CA" sz="2800" dirty="0">
                <a:latin typeface="Amsi Pro" charset="0"/>
                <a:ea typeface="Amsi Pro" charset="0"/>
                <a:cs typeface="Amsi Pro" charset="0"/>
              </a:rPr>
              <a:t>  </a:t>
            </a:r>
            <a:endParaRPr lang="id-ID" sz="2800" dirty="0">
              <a:latin typeface="Amsi Pro" charset="0"/>
              <a:ea typeface="Amsi Pro" charset="0"/>
              <a:cs typeface="Amsi Pro" charset="0"/>
            </a:endParaRPr>
          </a:p>
          <a:p>
            <a:r>
              <a:rPr lang="en-US" sz="4000" dirty="0">
                <a:latin typeface="Amsi Pro" charset="0"/>
                <a:ea typeface="Amsi Pro" charset="0"/>
                <a:cs typeface="Amsi Pro" charset="0"/>
              </a:rPr>
              <a:t>This is a great first time position that can be filled by an athletes sibling who knows the host resort, and is mature enough to quickly follow complex instructions</a:t>
            </a:r>
          </a:p>
          <a:p>
            <a:pPr>
              <a:buSzPct val="80000"/>
              <a:buBlip>
                <a:blip r:embed="rId2"/>
              </a:buBlip>
            </a:pPr>
            <a:endParaRPr lang="fr-CA" sz="3200" dirty="0"/>
          </a:p>
          <a:p>
            <a:endParaRPr lang="en-US" sz="2933" dirty="0"/>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77</a:t>
            </a:r>
            <a:endParaRPr lang="en-US" sz="2400" dirty="0">
              <a:solidFill>
                <a:srgbClr val="7A99AC"/>
              </a:solidFill>
            </a:endParaRPr>
          </a:p>
        </p:txBody>
      </p:sp>
    </p:spTree>
    <p:extLst>
      <p:ext uri="{BB962C8B-B14F-4D97-AF65-F5344CB8AC3E}">
        <p14:creationId xmlns:p14="http://schemas.microsoft.com/office/powerpoint/2010/main" val="2365142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Gate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Ensure the gates and control panels are assembled and ready for placement at the top of course when required</a:t>
            </a:r>
          </a:p>
          <a:p>
            <a:pPr>
              <a:buSzPct val="80000"/>
              <a:buBlip>
                <a:blip r:embed="rId2"/>
              </a:buBlip>
            </a:pPr>
            <a:r>
              <a:rPr lang="en-US" sz="3200" dirty="0"/>
              <a:t>Working with the TD, Course Setter or Chief of Competition to place gates where indicated in the proper manner</a:t>
            </a:r>
          </a:p>
          <a:p>
            <a:pPr>
              <a:buSzPct val="80000"/>
              <a:buBlip>
                <a:blip r:embed="rId2"/>
              </a:buBlip>
            </a:pPr>
            <a:r>
              <a:rPr lang="en-US" sz="3200" dirty="0"/>
              <a:t>Ensure that extra panels are available in case a replacement is necessary, Chief of Course decides where these will be</a:t>
            </a:r>
          </a:p>
          <a:p>
            <a:pPr>
              <a:buSzPct val="80000"/>
              <a:buBlip>
                <a:blip r:embed="rId2"/>
              </a:buBlip>
            </a:pPr>
            <a:r>
              <a:rPr lang="en-US" sz="3200" dirty="0"/>
              <a:t>Must be able to ski/ride moving awkward loads over varying terrain</a:t>
            </a:r>
          </a:p>
          <a:p>
            <a:pPr>
              <a:buSzPct val="80000"/>
              <a:buBlip>
                <a:blip r:embed="rId2"/>
              </a:buBlip>
            </a:pPr>
            <a:r>
              <a:rPr lang="en-US" sz="3200" dirty="0"/>
              <a:t>Reports to Chief of Course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78</a:t>
            </a:r>
            <a:endParaRPr lang="en-US" sz="2400" dirty="0">
              <a:solidFill>
                <a:srgbClr val="7A99AC"/>
              </a:solidFill>
            </a:endParaRPr>
          </a:p>
        </p:txBody>
      </p:sp>
    </p:spTree>
    <p:extLst>
      <p:ext uri="{BB962C8B-B14F-4D97-AF65-F5344CB8AC3E}">
        <p14:creationId xmlns:p14="http://schemas.microsoft.com/office/powerpoint/2010/main" val="1024666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5400" dirty="0"/>
              <a:t>Gate Crew</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CA" sz="4800" b="1" dirty="0">
                <a:latin typeface="Amsi Pro" charset="0"/>
                <a:ea typeface="Amsi Pro" charset="0"/>
                <a:cs typeface="Amsi Pro" charset="0"/>
              </a:rPr>
              <a:t>TIP!</a:t>
            </a:r>
            <a:r>
              <a:rPr lang="en-CA" sz="3600" dirty="0">
                <a:latin typeface="Amsi Pro" charset="0"/>
                <a:ea typeface="Amsi Pro" charset="0"/>
                <a:cs typeface="Amsi Pro" charset="0"/>
              </a:rPr>
              <a:t>  </a:t>
            </a:r>
            <a:endParaRPr lang="id-ID" sz="3600" dirty="0">
              <a:latin typeface="Amsi Pro" charset="0"/>
              <a:ea typeface="Amsi Pro" charset="0"/>
              <a:cs typeface="Amsi Pro" charset="0"/>
            </a:endParaRPr>
          </a:p>
          <a:p>
            <a:r>
              <a:rPr lang="en-US" sz="4000" dirty="0">
                <a:latin typeface="Amsi Pro" charset="0"/>
                <a:ea typeface="Amsi Pro" charset="0"/>
                <a:cs typeface="Amsi Pro" charset="0"/>
              </a:rPr>
              <a:t>Even though you aren’t moving very quickly, its easy to become overheated. </a:t>
            </a:r>
          </a:p>
          <a:p>
            <a:r>
              <a:rPr lang="en-US" sz="4000" dirty="0">
                <a:latin typeface="Amsi Pro" charset="0"/>
                <a:ea typeface="Amsi Pro" charset="0"/>
                <a:cs typeface="Amsi Pro" charset="0"/>
              </a:rPr>
              <a:t>Having some zip ties, duct tape and a multi tool along are great, some gate panels get pretty beat up.</a:t>
            </a:r>
          </a:p>
          <a:p>
            <a:r>
              <a:rPr lang="en-US" sz="4000" dirty="0">
                <a:latin typeface="Amsi Pro" charset="0"/>
                <a:ea typeface="Amsi Pro" charset="0"/>
                <a:cs typeface="Amsi Pro" charset="0"/>
              </a:rPr>
              <a:t>Always carry an extra battery for your drill, you’ll usually be in a team of 3-4 and work takes place at the beginning and end of day, so this is a good job to hand off to course crew if short on volunteers</a:t>
            </a:r>
          </a:p>
          <a:p>
            <a:endParaRPr lang="en-US" sz="2933" dirty="0"/>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88126"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79</a:t>
            </a:r>
            <a:endParaRPr lang="en-US" sz="2400" dirty="0">
              <a:solidFill>
                <a:srgbClr val="7A99AC"/>
              </a:solidFill>
            </a:endParaRPr>
          </a:p>
        </p:txBody>
      </p:sp>
    </p:spTree>
    <p:extLst>
      <p:ext uri="{BB962C8B-B14F-4D97-AF65-F5344CB8AC3E}">
        <p14:creationId xmlns:p14="http://schemas.microsoft.com/office/powerpoint/2010/main" val="2022198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CA" sz="7200" dirty="0"/>
              <a:t>Making Headway </a:t>
            </a:r>
            <a:endParaRPr lang="en-US" sz="8800" dirty="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The </a:t>
            </a:r>
            <a:r>
              <a:rPr lang="en-US" sz="2400" dirty="0">
                <a:solidFill>
                  <a:srgbClr val="7030A0"/>
                </a:solidFill>
              </a:rPr>
              <a:t>FC</a:t>
            </a:r>
            <a:r>
              <a:rPr lang="en-US" sz="2400" dirty="0"/>
              <a:t> Concussion Awareness Module</a:t>
            </a:r>
          </a:p>
          <a:p>
            <a:pPr marL="0" indent="0">
              <a:buNone/>
            </a:pPr>
            <a:r>
              <a:rPr lang="en-US" sz="2400" dirty="0"/>
              <a:t>Go to the NCCP (National Coaching Certification Program) website for this module</a:t>
            </a:r>
            <a:r>
              <a:rPr lang="id-ID" sz="2400" dirty="0"/>
              <a:t>:</a:t>
            </a:r>
            <a:endParaRPr lang="en-US" sz="2400" dirty="0"/>
          </a:p>
          <a:p>
            <a:pPr marL="0" indent="0">
              <a:buNone/>
            </a:pPr>
            <a:endParaRPr lang="fr-CA" sz="1050" dirty="0">
              <a:solidFill>
                <a:schemeClr val="bg1"/>
              </a:solidFill>
            </a:endParaRPr>
          </a:p>
          <a:p>
            <a:pPr marL="341313" lvl="0">
              <a:spcBef>
                <a:spcPts val="1000"/>
              </a:spcBef>
            </a:pPr>
            <a:r>
              <a:rPr lang="id-ID" sz="2800" dirty="0" err="1">
                <a:latin typeface="Amsi Pro" charset="0"/>
                <a:ea typeface="Amsi Pro" charset="0"/>
                <a:cs typeface="Amsi Pro" charset="0"/>
              </a:rPr>
              <a:t>www</a:t>
            </a:r>
            <a:r>
              <a:rPr lang="id-ID" sz="2800" dirty="0">
                <a:latin typeface="Amsi Pro" charset="0"/>
                <a:ea typeface="Amsi Pro" charset="0"/>
                <a:cs typeface="Amsi Pro" charset="0"/>
              </a:rPr>
              <a:t>.</a:t>
            </a:r>
            <a:r>
              <a:rPr lang="en-US" sz="2800" dirty="0" err="1">
                <a:latin typeface="Amsi Pro" charset="0"/>
                <a:ea typeface="Amsi Pro" charset="0"/>
                <a:cs typeface="Amsi Pro" charset="0"/>
              </a:rPr>
              <a:t>coach.ca</a:t>
            </a:r>
            <a:r>
              <a:rPr lang="en-US" sz="2800" dirty="0">
                <a:latin typeface="Amsi Pro" charset="0"/>
                <a:ea typeface="Amsi Pro" charset="0"/>
                <a:cs typeface="Amsi Pro" charset="0"/>
              </a:rPr>
              <a:t> and enter “the locker”, from there you’ll need to set up an account and you will receive your NCCP#</a:t>
            </a:r>
          </a:p>
          <a:p>
            <a:pPr marL="0" indent="0">
              <a:buNone/>
            </a:pPr>
            <a:endParaRPr lang="fr-CA" sz="2800" dirty="0">
              <a:cs typeface="Arial" pitchFamily="34" charset="0"/>
            </a:endParaRPr>
          </a:p>
          <a:p>
            <a:pPr marL="0" indent="0">
              <a:buNone/>
            </a:pPr>
            <a:r>
              <a:rPr lang="en-US" sz="2400" dirty="0"/>
              <a:t>The course is Fr$$$</a:t>
            </a:r>
            <a:r>
              <a:rPr lang="en-US" sz="2400" dirty="0" err="1"/>
              <a:t>eee</a:t>
            </a:r>
            <a:r>
              <a:rPr lang="en-US" sz="2400" dirty="0"/>
              <a:t>, and really well done!!</a:t>
            </a:r>
          </a:p>
          <a:p>
            <a:pPr marL="0" indent="0">
              <a:buNone/>
            </a:pPr>
            <a:r>
              <a:rPr lang="en-US" sz="2400" dirty="0"/>
              <a:t>The following slides show screenshots of where you will be heading</a:t>
            </a:r>
            <a:r>
              <a:rPr lang="id-ID" sz="2400" dirty="0"/>
              <a:t>.</a:t>
            </a:r>
            <a:endParaRPr lang="en-US" sz="2400" dirty="0"/>
          </a:p>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7A99AC"/>
                </a:solidFill>
              </a:rPr>
              <a:t>8</a:t>
            </a:r>
            <a:endParaRPr lang="en-US" sz="2400" dirty="0">
              <a:solidFill>
                <a:srgbClr val="7A99AC"/>
              </a:solidFill>
            </a:endParaRPr>
          </a:p>
        </p:txBody>
      </p:sp>
    </p:spTree>
    <p:extLst>
      <p:ext uri="{BB962C8B-B14F-4D97-AF65-F5344CB8AC3E}">
        <p14:creationId xmlns:p14="http://schemas.microsoft.com/office/powerpoint/2010/main" val="392966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en-US" sz="6000" dirty="0"/>
              <a:t>Hand Timers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Responsible for the consistent operation of stop watches as the back up to the electronic timing system  </a:t>
            </a:r>
          </a:p>
          <a:p>
            <a:pPr>
              <a:buSzPct val="80000"/>
              <a:buBlip>
                <a:blip r:embed="rId2"/>
              </a:buBlip>
            </a:pPr>
            <a:r>
              <a:rPr lang="en-US" sz="3200" dirty="0"/>
              <a:t>Keep track of athlete bib numbers for correct time results</a:t>
            </a:r>
          </a:p>
          <a:p>
            <a:pPr>
              <a:buSzPct val="80000"/>
              <a:buBlip>
                <a:blip r:embed="rId2"/>
              </a:buBlip>
            </a:pPr>
            <a:r>
              <a:rPr lang="en-US" sz="3200" dirty="0"/>
              <a:t>You will need a radio to communicate your times to the Chief of Timing</a:t>
            </a:r>
          </a:p>
          <a:p>
            <a:pPr>
              <a:buSzPct val="80000"/>
              <a:buBlip>
                <a:blip r:embed="rId2"/>
              </a:buBlip>
            </a:pPr>
            <a:r>
              <a:rPr lang="en-US" sz="3200" dirty="0"/>
              <a:t>Follow the directions of the Chief of Timing, including the assistance in preparing and marking start and finish lines, and assisting with timing eyes as required</a:t>
            </a:r>
          </a:p>
          <a:p>
            <a:pPr>
              <a:buSzPct val="80000"/>
              <a:buBlip>
                <a:blip r:embed="rId2"/>
              </a:buBlip>
            </a:pPr>
            <a:r>
              <a:rPr lang="en-US" sz="3200" dirty="0"/>
              <a:t>Report to the Chief of Timing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80</a:t>
            </a:r>
            <a:endParaRPr lang="en-US" sz="2400" dirty="0">
              <a:solidFill>
                <a:srgbClr val="7A99AC"/>
              </a:solidFill>
            </a:endParaRPr>
          </a:p>
        </p:txBody>
      </p:sp>
    </p:spTree>
    <p:extLst>
      <p:ext uri="{BB962C8B-B14F-4D97-AF65-F5344CB8AC3E}">
        <p14:creationId xmlns:p14="http://schemas.microsoft.com/office/powerpoint/2010/main" val="10180593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id-ID" sz="5400" dirty="0" err="1"/>
              <a:t>Tips</a:t>
            </a:r>
            <a:r>
              <a:rPr lang="id-ID" sz="5400" dirty="0"/>
              <a:t> </a:t>
            </a:r>
            <a:r>
              <a:rPr lang="id-ID" sz="5400" dirty="0" err="1"/>
              <a:t>for</a:t>
            </a:r>
            <a:r>
              <a:rPr lang="id-ID" sz="5400" dirty="0"/>
              <a:t> </a:t>
            </a:r>
            <a:r>
              <a:rPr lang="en-US" sz="5400" dirty="0"/>
              <a:t>Hand Timers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Practice many times inside with your crew and the Chief of Timing on how to use your stopwatches, and how to reset them.</a:t>
            </a:r>
          </a:p>
          <a:p>
            <a:pPr>
              <a:buSzPct val="80000"/>
              <a:buBlip>
                <a:blip r:embed="rId2"/>
              </a:buBlip>
            </a:pPr>
            <a:r>
              <a:rPr lang="en-US" sz="3200" dirty="0"/>
              <a:t>This is an outside day long position, where you move very little and concentration is required over a full day. </a:t>
            </a:r>
          </a:p>
          <a:p>
            <a:pPr>
              <a:buSzPct val="80000"/>
              <a:buBlip>
                <a:blip r:embed="rId2"/>
              </a:buBlip>
            </a:pPr>
            <a:r>
              <a:rPr lang="en-US" sz="3200" dirty="0"/>
              <a:t>The best part is you are part of a small 3-4 person team, and you get to watch every athletes run.</a:t>
            </a:r>
          </a:p>
          <a:p>
            <a:pPr>
              <a:buSzPct val="80000"/>
              <a:buBlip>
                <a:blip r:embed="rId2"/>
              </a:buBlip>
            </a:pPr>
            <a:r>
              <a:rPr lang="en-US" sz="3200" dirty="0"/>
              <a:t>You need to bring with you everything you will need for the day, as break opportunities are limited.  Bring lots of layers, many folks will wear winter boots, but be mindful you need to get your feet back into your ski boots at the end of the day, the “one use” full length foot warmers are awesome too. </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81</a:t>
            </a:r>
            <a:endParaRPr lang="en-US" sz="2400" dirty="0">
              <a:solidFill>
                <a:srgbClr val="7A99AC"/>
              </a:solidFill>
            </a:endParaRPr>
          </a:p>
        </p:txBody>
      </p:sp>
    </p:spTree>
    <p:extLst>
      <p:ext uri="{BB962C8B-B14F-4D97-AF65-F5344CB8AC3E}">
        <p14:creationId xmlns:p14="http://schemas.microsoft.com/office/powerpoint/2010/main" val="15216495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id-ID" sz="5400" dirty="0" err="1"/>
              <a:t>Tips</a:t>
            </a:r>
            <a:r>
              <a:rPr lang="id-ID" sz="5400" dirty="0"/>
              <a:t> </a:t>
            </a:r>
            <a:r>
              <a:rPr lang="id-ID" sz="5400" dirty="0" err="1"/>
              <a:t>for</a:t>
            </a:r>
            <a:r>
              <a:rPr lang="id-ID" sz="5400" dirty="0"/>
              <a:t> </a:t>
            </a:r>
            <a:r>
              <a:rPr lang="en-US" sz="5400" dirty="0"/>
              <a:t>Hand Timers</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A small glove you can wear inside one mitten is good, hand warmers are essential.  </a:t>
            </a:r>
          </a:p>
          <a:p>
            <a:pPr>
              <a:buSzPct val="80000"/>
              <a:buBlip>
                <a:blip r:embed="rId2"/>
              </a:buBlip>
            </a:pPr>
            <a:r>
              <a:rPr lang="en-US" sz="3200" dirty="0"/>
              <a:t>Sunglasses and/or goggles are important, as in order to stay warm, you will be placed facing into in the sun many times.  </a:t>
            </a:r>
          </a:p>
          <a:p>
            <a:pPr>
              <a:buSzPct val="80000"/>
              <a:buBlip>
                <a:blip r:embed="rId2"/>
              </a:buBlip>
            </a:pPr>
            <a:r>
              <a:rPr lang="en-US" sz="3200" dirty="0"/>
              <a:t>Make sure that either a plywood deck or carpet is available to stand on, a piece of blue foam or the interlocking foam mats work well to in a pinch, you will need to be on a level surface to avoid leg fatigue.</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82</a:t>
            </a:r>
            <a:endParaRPr lang="en-US" sz="2400" dirty="0">
              <a:solidFill>
                <a:srgbClr val="7A99AC"/>
              </a:solidFill>
            </a:endParaRPr>
          </a:p>
        </p:txBody>
      </p:sp>
    </p:spTree>
    <p:extLst>
      <p:ext uri="{BB962C8B-B14F-4D97-AF65-F5344CB8AC3E}">
        <p14:creationId xmlns:p14="http://schemas.microsoft.com/office/powerpoint/2010/main" val="21288024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id-ID" sz="6000" dirty="0" err="1"/>
              <a:t>Race</a:t>
            </a:r>
            <a:r>
              <a:rPr lang="id-ID" sz="6000" dirty="0"/>
              <a:t> </a:t>
            </a:r>
            <a:r>
              <a:rPr lang="id-ID" sz="6000" dirty="0" err="1"/>
              <a:t>Secretary</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850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Ensures that all the necessary and required secretarial work for the technical aspects of the competition is completed according to the standards that the event dictates</a:t>
            </a:r>
          </a:p>
          <a:p>
            <a:pPr>
              <a:buSzPct val="80000"/>
              <a:buBlip>
                <a:blip r:embed="rId2"/>
              </a:buBlip>
            </a:pPr>
            <a:r>
              <a:rPr lang="en-US" sz="3200" dirty="0"/>
              <a:t>Prepares the Draw and start lists according to the competition format and the FIS ICR and appropriate rules governing event</a:t>
            </a:r>
          </a:p>
          <a:p>
            <a:pPr>
              <a:buSzPct val="80000"/>
              <a:buBlip>
                <a:blip r:embed="rId2"/>
              </a:buBlip>
            </a:pPr>
            <a:r>
              <a:rPr lang="en-US" sz="3200" dirty="0"/>
              <a:t>May assist the TD with the minutes of the Competition Committee, Jury, Team Captain’s Meetings and completing attendance lists</a:t>
            </a:r>
          </a:p>
          <a:p>
            <a:pPr>
              <a:buSzPct val="80000"/>
              <a:buBlip>
                <a:blip r:embed="rId2"/>
              </a:buBlip>
            </a:pPr>
            <a:r>
              <a:rPr lang="en-US" sz="3200" dirty="0"/>
              <a:t>Ensure all forms required for competition including the start, finish, timing are prepared in advance and distributed to the appropriate officials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83</a:t>
            </a:r>
            <a:endParaRPr lang="en-US" sz="2400" dirty="0">
              <a:solidFill>
                <a:srgbClr val="7A99AC"/>
              </a:solidFill>
            </a:endParaRPr>
          </a:p>
        </p:txBody>
      </p:sp>
    </p:spTree>
    <p:extLst>
      <p:ext uri="{BB962C8B-B14F-4D97-AF65-F5344CB8AC3E}">
        <p14:creationId xmlns:p14="http://schemas.microsoft.com/office/powerpoint/2010/main" val="17045290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id-ID" sz="5400" dirty="0" err="1"/>
              <a:t>Race</a:t>
            </a:r>
            <a:r>
              <a:rPr lang="id-ID" sz="5400" dirty="0"/>
              <a:t> </a:t>
            </a:r>
            <a:r>
              <a:rPr lang="id-ID" sz="5400" dirty="0" err="1"/>
              <a:t>Secretary</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Cooperate with the calculations and results vetting process, and ensure that they are copied and distributed as needed</a:t>
            </a:r>
          </a:p>
          <a:p>
            <a:pPr>
              <a:buSzPct val="80000"/>
              <a:buBlip>
                <a:blip r:embed="rId2"/>
              </a:buBlip>
            </a:pPr>
            <a:r>
              <a:rPr lang="en-US" sz="3200" dirty="0"/>
              <a:t>Submit results once approved by the Jury to the LOC, PSO, FC, FIS</a:t>
            </a:r>
          </a:p>
          <a:p>
            <a:pPr>
              <a:buSzPct val="80000"/>
              <a:buBlip>
                <a:blip r:embed="rId2"/>
              </a:buBlip>
            </a:pPr>
            <a:r>
              <a:rPr lang="en-US" sz="3200" dirty="0"/>
              <a:t>Must have good computer skills and be highly organized</a:t>
            </a:r>
          </a:p>
          <a:p>
            <a:pPr>
              <a:buSzPct val="80000"/>
              <a:buBlip>
                <a:blip r:embed="rId2"/>
              </a:buBlip>
            </a:pPr>
            <a:r>
              <a:rPr lang="en-US" sz="3200" dirty="0"/>
              <a:t>Reports to the Chief of Competition</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84</a:t>
            </a:r>
            <a:endParaRPr lang="en-US" sz="2400" dirty="0">
              <a:solidFill>
                <a:srgbClr val="7A99AC"/>
              </a:solidFill>
            </a:endParaRPr>
          </a:p>
        </p:txBody>
      </p:sp>
    </p:spTree>
    <p:extLst>
      <p:ext uri="{BB962C8B-B14F-4D97-AF65-F5344CB8AC3E}">
        <p14:creationId xmlns:p14="http://schemas.microsoft.com/office/powerpoint/2010/main" val="5877747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id-ID" sz="5400" dirty="0" err="1"/>
              <a:t>Sponsorship</a:t>
            </a:r>
            <a:r>
              <a:rPr lang="id-ID" sz="5400" dirty="0"/>
              <a:t> </a:t>
            </a:r>
            <a:r>
              <a:rPr lang="id-ID" sz="5400" dirty="0" err="1"/>
              <a:t>and</a:t>
            </a:r>
            <a:r>
              <a:rPr lang="id-ID" sz="5400" dirty="0"/>
              <a:t> </a:t>
            </a:r>
            <a:r>
              <a:rPr lang="id-ID" sz="5400" dirty="0" err="1"/>
              <a:t>Marketing</a:t>
            </a:r>
            <a:r>
              <a:rPr lang="id-ID" sz="5400" dirty="0"/>
              <a:t> </a:t>
            </a:r>
            <a:r>
              <a:rPr lang="id-ID" sz="5400" dirty="0" err="1"/>
              <a:t>Coordinator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Prepares and coordinates the implementation of the marketing and advertising strategies</a:t>
            </a:r>
          </a:p>
          <a:p>
            <a:pPr>
              <a:buSzPct val="80000"/>
              <a:buBlip>
                <a:blip r:embed="rId2"/>
              </a:buBlip>
            </a:pPr>
            <a:r>
              <a:rPr lang="en-US" sz="3200" dirty="0"/>
              <a:t>Communicates the plan to the LOC/PSO/FC</a:t>
            </a:r>
          </a:p>
          <a:p>
            <a:pPr>
              <a:buSzPct val="80000"/>
              <a:buBlip>
                <a:blip r:embed="rId2"/>
              </a:buBlip>
            </a:pPr>
            <a:r>
              <a:rPr lang="en-US" sz="3200" dirty="0"/>
              <a:t>Build and maintain relationships with past and present sponsors</a:t>
            </a:r>
          </a:p>
          <a:p>
            <a:pPr>
              <a:buSzPct val="80000"/>
              <a:buBlip>
                <a:blip r:embed="rId2"/>
              </a:buBlip>
            </a:pPr>
            <a:r>
              <a:rPr lang="en-US" sz="3200" dirty="0"/>
              <a:t>Participate in the event day marketing and branding of the event</a:t>
            </a:r>
          </a:p>
          <a:p>
            <a:pPr>
              <a:buSzPct val="80000"/>
              <a:buBlip>
                <a:blip r:embed="rId2"/>
              </a:buBlip>
            </a:pPr>
            <a:r>
              <a:rPr lang="en-US" sz="3200" dirty="0"/>
              <a:t>Works closely with the Communications Coordinator</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85</a:t>
            </a:r>
            <a:endParaRPr lang="en-US" sz="2400" dirty="0">
              <a:solidFill>
                <a:srgbClr val="7A99AC"/>
              </a:solidFill>
            </a:endParaRPr>
          </a:p>
        </p:txBody>
      </p:sp>
    </p:spTree>
    <p:extLst>
      <p:ext uri="{BB962C8B-B14F-4D97-AF65-F5344CB8AC3E}">
        <p14:creationId xmlns:p14="http://schemas.microsoft.com/office/powerpoint/2010/main" val="12386953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a:bodyPr>
          <a:lstStyle>
            <a:lvl1pPr>
              <a:defRPr sz="7000" b="1" i="0" baseline="0">
                <a:solidFill>
                  <a:srgbClr val="D1DDE6"/>
                </a:solidFill>
                <a:latin typeface="Amsi Pro Narw Ultra"/>
                <a:cs typeface="Amsi Pro Narw Ultra"/>
              </a:defRPr>
            </a:lvl1pPr>
          </a:lstStyle>
          <a:p>
            <a:r>
              <a:rPr lang="id-ID" sz="5400" dirty="0"/>
              <a:t>VIP </a:t>
            </a:r>
            <a:r>
              <a:rPr lang="id-ID" sz="5400" dirty="0" err="1"/>
              <a:t>Coordinator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Prepare in collaboration with the Prize and awards coordinator the required accreditation, lift access and welcome packages</a:t>
            </a:r>
          </a:p>
          <a:p>
            <a:pPr>
              <a:buSzPct val="80000"/>
              <a:buBlip>
                <a:blip r:embed="rId2"/>
              </a:buBlip>
            </a:pPr>
            <a:r>
              <a:rPr lang="en-US" sz="3200" dirty="0"/>
              <a:t>Oversee the setup of the VIP areas</a:t>
            </a:r>
          </a:p>
          <a:p>
            <a:pPr>
              <a:buSzPct val="80000"/>
              <a:buBlip>
                <a:blip r:embed="rId2"/>
              </a:buBlip>
            </a:pPr>
            <a:r>
              <a:rPr lang="en-US" sz="3200" dirty="0"/>
              <a:t>Acts as the contact for all VIP’s throughout the event</a:t>
            </a:r>
          </a:p>
          <a:p>
            <a:pPr>
              <a:buSzPct val="80000"/>
              <a:buBlip>
                <a:blip r:embed="rId2"/>
              </a:buBlip>
            </a:pPr>
            <a:r>
              <a:rPr lang="en-US" sz="3200" dirty="0"/>
              <a:t>Must be quick thinking, diplomatic, resourceful and courteous </a:t>
            </a:r>
          </a:p>
          <a:p>
            <a:pPr>
              <a:buSzPct val="80000"/>
              <a:buBlip>
                <a:blip r:embed="rId2"/>
              </a:buBlip>
            </a:pPr>
            <a:r>
              <a:rPr lang="en-US" sz="3200" dirty="0"/>
              <a:t>Reports to the Event Director</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86</a:t>
            </a:r>
            <a:endParaRPr lang="en-US" sz="2400" dirty="0">
              <a:solidFill>
                <a:srgbClr val="7A99AC"/>
              </a:solidFill>
            </a:endParaRPr>
          </a:p>
        </p:txBody>
      </p:sp>
    </p:spTree>
    <p:extLst>
      <p:ext uri="{BB962C8B-B14F-4D97-AF65-F5344CB8AC3E}">
        <p14:creationId xmlns:p14="http://schemas.microsoft.com/office/powerpoint/2010/main" val="10457188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5400" dirty="0"/>
              <a:t>Volunteer Coordinator (aka the miracle worker)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92500" lnSpcReduction="1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Coordinate and oversee that all required workforce positions are fulfilled by competent and qualified people</a:t>
            </a:r>
          </a:p>
          <a:p>
            <a:pPr>
              <a:buSzPct val="80000"/>
              <a:buBlip>
                <a:blip r:embed="rId2"/>
              </a:buBlip>
            </a:pPr>
            <a:r>
              <a:rPr lang="en-US" sz="3200" dirty="0"/>
              <a:t>Recruit and assign the workforce as appropriate to the level of competition.  There are some great templates available, talk your LOC or PSO for help with this.</a:t>
            </a:r>
          </a:p>
          <a:p>
            <a:pPr>
              <a:buSzPct val="80000"/>
              <a:buBlip>
                <a:blip r:embed="rId2"/>
              </a:buBlip>
            </a:pPr>
            <a:r>
              <a:rPr lang="en-US" sz="3200" dirty="0"/>
              <a:t>Works very closely with the entire LOC, but especially the Chief of Competition and Event Director</a:t>
            </a:r>
          </a:p>
          <a:p>
            <a:pPr>
              <a:buSzPct val="80000"/>
              <a:buBlip>
                <a:blip r:embed="rId2"/>
              </a:buBlip>
            </a:pPr>
            <a:r>
              <a:rPr lang="en-US" sz="3200" dirty="0"/>
              <a:t>Coordinates any pre-event training sessions required for volunteers and course members</a:t>
            </a:r>
          </a:p>
          <a:p>
            <a:endParaRPr lang="en-US" sz="2933" dirty="0">
              <a:solidFill>
                <a:srgbClr val="000000"/>
              </a:solidFill>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87</a:t>
            </a:r>
            <a:endParaRPr lang="en-US" sz="2400" dirty="0">
              <a:solidFill>
                <a:srgbClr val="7A99AC"/>
              </a:solidFill>
            </a:endParaRPr>
          </a:p>
        </p:txBody>
      </p:sp>
    </p:spTree>
    <p:extLst>
      <p:ext uri="{BB962C8B-B14F-4D97-AF65-F5344CB8AC3E}">
        <p14:creationId xmlns:p14="http://schemas.microsoft.com/office/powerpoint/2010/main" val="3897213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Title 1"/>
          <p:cNvSpPr>
            <a:spLocks noGrp="1"/>
          </p:cNvSpPr>
          <p:nvPr>
            <p:ph type="title"/>
          </p:nvPr>
        </p:nvSpPr>
        <p:spPr>
          <a:xfrm>
            <a:off x="376297" y="833439"/>
            <a:ext cx="11451951" cy="1143000"/>
          </a:xfrm>
        </p:spPr>
        <p:txBody>
          <a:bodyPr>
            <a:normAutofit fontScale="90000"/>
          </a:bodyPr>
          <a:lstStyle>
            <a:lvl1pPr>
              <a:defRPr sz="7000" b="1" i="0" baseline="0">
                <a:solidFill>
                  <a:srgbClr val="D1DDE6"/>
                </a:solidFill>
                <a:latin typeface="Amsi Pro Narw Ultra"/>
                <a:cs typeface="Amsi Pro Narw Ultra"/>
              </a:defRPr>
            </a:lvl1pPr>
          </a:lstStyle>
          <a:p>
            <a:r>
              <a:rPr lang="en-US" sz="5400" dirty="0"/>
              <a:t>Volunteer Coordinator (aka the miracle worker)</a:t>
            </a:r>
            <a:endParaRPr lang="en-US" sz="8800" dirty="0">
              <a:solidFill>
                <a:srgbClr val="A6BBC8"/>
              </a:solidFill>
            </a:endParaRPr>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645003" y="2351818"/>
            <a:ext cx="11106729" cy="4163839"/>
          </a:xfrm>
          <a:prstGeom prst="rect">
            <a:avLst/>
          </a:prstGeom>
        </p:spPr>
        <p:txBody>
          <a:bodyPr numCol="1">
            <a:normAutofit fontScale="77500" lnSpcReduction="20000"/>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80000"/>
              <a:buBlip>
                <a:blip r:embed="rId2"/>
              </a:buBlip>
            </a:pPr>
            <a:r>
              <a:rPr lang="en-US" sz="3200" dirty="0"/>
              <a:t>Coordinates volunteer accreditation, check in, training and to whom they will report</a:t>
            </a:r>
          </a:p>
          <a:p>
            <a:pPr>
              <a:buSzPct val="80000"/>
              <a:buBlip>
                <a:blip r:embed="rId2"/>
              </a:buBlip>
            </a:pPr>
            <a:r>
              <a:rPr lang="en-US" sz="3200" dirty="0"/>
              <a:t>Coordinates volunteer needs, including lunches, water, break/rotations</a:t>
            </a:r>
          </a:p>
          <a:p>
            <a:pPr>
              <a:buSzPct val="80000"/>
              <a:buBlip>
                <a:blip r:embed="rId2"/>
              </a:buBlip>
            </a:pPr>
            <a:r>
              <a:rPr lang="en-US" sz="3200" dirty="0"/>
              <a:t>Must be flexible in working with Chief of Competition to re-assign volunteers as required by event demands</a:t>
            </a:r>
          </a:p>
          <a:p>
            <a:pPr>
              <a:buSzPct val="80000"/>
              <a:buBlip>
                <a:blip r:embed="rId2"/>
              </a:buBlip>
            </a:pPr>
            <a:r>
              <a:rPr lang="en-US" sz="3200" dirty="0"/>
              <a:t>Reports to the Chief of </a:t>
            </a:r>
            <a:r>
              <a:rPr lang="en-US" sz="3200" dirty="0" smtClean="0"/>
              <a:t>Competition</a:t>
            </a:r>
          </a:p>
          <a:p>
            <a:pPr marL="0" indent="0">
              <a:buNone/>
            </a:pPr>
            <a:r>
              <a:rPr lang="en-CA" sz="4000" b="1" dirty="0">
                <a:latin typeface="Amsi Pro" charset="0"/>
                <a:ea typeface="Amsi Pro" charset="0"/>
                <a:cs typeface="Amsi Pro" charset="0"/>
              </a:rPr>
              <a:t>TIP!</a:t>
            </a:r>
            <a:r>
              <a:rPr lang="en-CA" sz="3200" dirty="0">
                <a:latin typeface="Amsi Pro" charset="0"/>
                <a:ea typeface="Amsi Pro" charset="0"/>
                <a:cs typeface="Amsi Pro" charset="0"/>
              </a:rPr>
              <a:t>  </a:t>
            </a:r>
            <a:endParaRPr lang="id-ID" sz="3200" dirty="0">
              <a:latin typeface="Amsi Pro" charset="0"/>
              <a:ea typeface="Amsi Pro" charset="0"/>
              <a:cs typeface="Amsi Pro" charset="0"/>
            </a:endParaRPr>
          </a:p>
          <a:p>
            <a:r>
              <a:rPr lang="en-US" sz="3200" b="1" dirty="0">
                <a:latin typeface="Amsi Pro" charset="0"/>
                <a:ea typeface="Amsi Pro" charset="0"/>
                <a:cs typeface="Amsi Pro" charset="0"/>
              </a:rPr>
              <a:t>This awesome individual needs to be really </a:t>
            </a:r>
            <a:r>
              <a:rPr lang="en-US" sz="3200" b="1" dirty="0" err="1">
                <a:latin typeface="Amsi Pro" charset="0"/>
                <a:ea typeface="Amsi Pro" charset="0"/>
                <a:cs typeface="Amsi Pro" charset="0"/>
              </a:rPr>
              <a:t>organised</a:t>
            </a:r>
            <a:r>
              <a:rPr lang="en-US" sz="3200" b="1" dirty="0">
                <a:latin typeface="Amsi Pro" charset="0"/>
                <a:ea typeface="Amsi Pro" charset="0"/>
                <a:cs typeface="Amsi Pro" charset="0"/>
              </a:rPr>
              <a:t>, &amp; not be afraid to ask anyone and everyone for their help with the event. </a:t>
            </a:r>
          </a:p>
          <a:p>
            <a:endParaRPr lang="en-US" sz="3200" dirty="0">
              <a:latin typeface="Amsi Pro" charset="0"/>
              <a:ea typeface="Amsi Pro" charset="0"/>
              <a:cs typeface="Amsi Pro" charset="0"/>
            </a:endParaRPr>
          </a:p>
          <a:p>
            <a:r>
              <a:rPr lang="en-US" sz="3200" dirty="0">
                <a:latin typeface="Amsi Pro" charset="0"/>
                <a:ea typeface="Amsi Pro" charset="0"/>
                <a:cs typeface="Amsi Pro" charset="0"/>
              </a:rPr>
              <a:t>Contact your PSO and/or FC for some great templates.</a:t>
            </a:r>
          </a:p>
          <a:p>
            <a:endParaRPr lang="en-US" sz="2933" dirty="0">
              <a:latin typeface="Amsi Pro" charset="0"/>
              <a:ea typeface="Amsi Pro" charset="0"/>
              <a:cs typeface="Amsi Pro" charset="0"/>
            </a:endParaRPr>
          </a:p>
        </p:txBody>
      </p:sp>
      <p:pic>
        <p:nvPicPr>
          <p:cNvPr id="19" name="Picture 18"/>
          <p:cNvPicPr>
            <a:picLocks noChangeAspect="1"/>
          </p:cNvPicPr>
          <p:nvPr/>
        </p:nvPicPr>
        <p:blipFill>
          <a:blip r:embed="rId3"/>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88</a:t>
            </a:r>
            <a:endParaRPr lang="en-US" sz="2400" dirty="0">
              <a:solidFill>
                <a:srgbClr val="7A99AC"/>
              </a:solidFill>
            </a:endParaRPr>
          </a:p>
        </p:txBody>
      </p:sp>
    </p:spTree>
    <p:extLst>
      <p:ext uri="{BB962C8B-B14F-4D97-AF65-F5344CB8AC3E}">
        <p14:creationId xmlns:p14="http://schemas.microsoft.com/office/powerpoint/2010/main" val="8786920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69369" y="417095"/>
            <a:ext cx="2374232" cy="318100"/>
          </a:xfrm>
          <a:prstGeom prst="rect">
            <a:avLst/>
          </a:prstGeom>
          <a:noFill/>
        </p:spPr>
        <p:txBody>
          <a:bodyPr wrap="square" rtlCol="0">
            <a:spAutoFit/>
          </a:bodyPr>
          <a:lstStyle/>
          <a:p>
            <a:pPr algn="r"/>
            <a:r>
              <a:rPr lang="en-CA" sz="1467" dirty="0">
                <a:solidFill>
                  <a:srgbClr val="A6BBC8"/>
                </a:solidFill>
                <a:latin typeface="Amsi Pro Light" panose="020B0A06020201010104" pitchFamily="34" charset="0"/>
              </a:rPr>
              <a:t>Partnership Proposal </a:t>
            </a:r>
            <a:endParaRPr lang="en-CA" sz="1467" dirty="0">
              <a:solidFill>
                <a:srgbClr val="A6BBC8"/>
              </a:solidFill>
              <a:latin typeface="Amsi Pro Light" panose="020B0A06020201010104" pitchFamily="34" charset="0"/>
            </a:endParaRPr>
          </a:p>
        </p:txBody>
      </p:sp>
      <p:sp>
        <p:nvSpPr>
          <p:cNvPr id="7" name="TextBox 6"/>
          <p:cNvSpPr txBox="1"/>
          <p:nvPr/>
        </p:nvSpPr>
        <p:spPr>
          <a:xfrm>
            <a:off x="11415260" y="370274"/>
            <a:ext cx="549909" cy="379656"/>
          </a:xfrm>
          <a:prstGeom prst="rect">
            <a:avLst/>
          </a:prstGeom>
          <a:noFill/>
        </p:spPr>
        <p:txBody>
          <a:bodyPr wrap="square" rtlCol="0">
            <a:spAutoFit/>
          </a:bodyPr>
          <a:lstStyle/>
          <a:p>
            <a:fld id="{37D84DDA-AE10-4094-8051-2AA5DE85CEC3}" type="slidenum">
              <a:rPr lang="en-CA" sz="1867">
                <a:solidFill>
                  <a:srgbClr val="A6BBC8"/>
                </a:solidFill>
                <a:latin typeface="Amsi Pro Light" panose="020B0A06020201010104" pitchFamily="34" charset="0"/>
              </a:rPr>
              <a:t>89</a:t>
            </a:fld>
            <a:endParaRPr lang="en-CA" sz="1867" dirty="0">
              <a:solidFill>
                <a:srgbClr val="A6BBC8"/>
              </a:solidFill>
              <a:latin typeface="Amsi Pro Light" panose="020B0A06020201010104" pitchFamily="34" charset="0"/>
            </a:endParaRPr>
          </a:p>
        </p:txBody>
      </p:sp>
      <p:sp>
        <p:nvSpPr>
          <p:cNvPr id="8" name="Rectangle 7"/>
          <p:cNvSpPr/>
          <p:nvPr/>
        </p:nvSpPr>
        <p:spPr>
          <a:xfrm>
            <a:off x="0" y="0"/>
            <a:ext cx="12192000" cy="6858000"/>
          </a:xfrm>
          <a:prstGeom prst="rect">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4"/>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5"/>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1" name="Flowchart: Process 6"/>
          <p:cNvSpPr/>
          <p:nvPr/>
        </p:nvSpPr>
        <p:spPr>
          <a:xfrm rot="5400000">
            <a:off x="5969000" y="635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81" y="-282715"/>
            <a:ext cx="4832629" cy="7941317"/>
          </a:xfrm>
          <a:prstGeom prst="rect">
            <a:avLst/>
          </a:prstGeom>
        </p:spPr>
      </p:pic>
      <p:sp>
        <p:nvSpPr>
          <p:cNvPr id="13" name="Title 1"/>
          <p:cNvSpPr txBox="1">
            <a:spLocks/>
          </p:cNvSpPr>
          <p:nvPr/>
        </p:nvSpPr>
        <p:spPr>
          <a:xfrm>
            <a:off x="1168400" y="2959109"/>
            <a:ext cx="10769600" cy="1143000"/>
          </a:xfrm>
          <a:prstGeom prst="rect">
            <a:avLst/>
          </a:prstGeom>
        </p:spPr>
        <p:txBody>
          <a:bodyPr vert="horz" lIns="121920" tIns="60960" rIns="121920" bIns="60960" rtlCol="0" anchor="ctr">
            <a:noAutofit/>
          </a:bodyPr>
          <a:lstStyle>
            <a:lvl1pPr algn="l" defTabSz="457200" rtl="0" eaLnBrk="1" latinLnBrk="0" hangingPunct="1">
              <a:lnSpc>
                <a:spcPts val="7000"/>
              </a:lnSpc>
              <a:spcBef>
                <a:spcPct val="0"/>
              </a:spcBef>
              <a:buNone/>
              <a:defRPr lang="en-US" sz="6600" b="1" i="0" u="none" strike="noStrike" kern="1200" baseline="0">
                <a:solidFill>
                  <a:schemeClr val="bg1"/>
                </a:solidFill>
                <a:latin typeface="Amsi Pro Narw Ultra" panose="020B0A06020201010104" pitchFamily="34" charset="0"/>
                <a:ea typeface="Roboto Condensed" panose="02000000000000000000" pitchFamily="2" charset="0"/>
                <a:cs typeface="Open Sans Condensed" panose="020B0806030504020204" pitchFamily="34" charset="0"/>
              </a:defRPr>
            </a:lvl1pPr>
          </a:lstStyle>
          <a:p>
            <a:pPr>
              <a:lnSpc>
                <a:spcPct val="100000"/>
              </a:lnSpc>
            </a:pPr>
            <a:r>
              <a:rPr lang="en-CA" sz="5400" dirty="0" smtClean="0"/>
              <a:t>Thank you! See you on the slopes!</a:t>
            </a:r>
            <a:endParaRPr lang="en-US" sz="9333" dirty="0"/>
          </a:p>
        </p:txBody>
      </p:sp>
      <p:sp>
        <p:nvSpPr>
          <p:cNvPr id="14"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89</a:t>
            </a:r>
            <a:endParaRPr lang="en-US" sz="2400" dirty="0"/>
          </a:p>
        </p:txBody>
      </p:sp>
      <p:pic>
        <p:nvPicPr>
          <p:cNvPr id="15" name="Picture 14"/>
          <p:cNvPicPr>
            <a:picLocks noChangeAspect="1"/>
          </p:cNvPicPr>
          <p:nvPr/>
        </p:nvPicPr>
        <p:blipFill>
          <a:blip r:embed="rId3"/>
          <a:stretch>
            <a:fillRect/>
          </a:stretch>
        </p:blipFill>
        <p:spPr>
          <a:xfrm>
            <a:off x="11548532" y="6167075"/>
            <a:ext cx="406400" cy="404143"/>
          </a:xfrm>
          <a:prstGeom prst="rect">
            <a:avLst/>
          </a:prstGeom>
        </p:spPr>
      </p:pic>
      <p:sp>
        <p:nvSpPr>
          <p:cNvPr id="16" name="Flowchart: Process 4"/>
          <p:cNvSpPr/>
          <p:nvPr/>
        </p:nvSpPr>
        <p:spPr>
          <a:xfrm>
            <a:off x="21785"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537825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Process 7"/>
          <p:cNvSpPr/>
          <p:nvPr/>
        </p:nvSpPr>
        <p:spPr>
          <a:xfrm>
            <a:off x="1193800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0" name="Flowchart: Process 9"/>
          <p:cNvSpPr/>
          <p:nvPr/>
        </p:nvSpPr>
        <p:spPr>
          <a:xfrm rot="5400000">
            <a:off x="5956300" y="647700"/>
            <a:ext cx="2794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9" name="Flowchart: Process 8"/>
          <p:cNvSpPr/>
          <p:nvPr/>
        </p:nvSpPr>
        <p:spPr>
          <a:xfrm rot="5400000">
            <a:off x="5969000" y="-5969000"/>
            <a:ext cx="254000" cy="12192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7" name="Flowchart: Process 6"/>
          <p:cNvSpPr/>
          <p:nvPr/>
        </p:nvSpPr>
        <p:spPr>
          <a:xfrm>
            <a:off x="0" y="0"/>
            <a:ext cx="254000" cy="6858000"/>
          </a:xfrm>
          <a:prstGeom prst="flowChartProces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2" name="Flowchart: Process 7"/>
          <p:cNvSpPr/>
          <p:nvPr/>
        </p:nvSpPr>
        <p:spPr>
          <a:xfrm>
            <a:off x="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3" name="Flowchart: Process 8"/>
          <p:cNvSpPr/>
          <p:nvPr/>
        </p:nvSpPr>
        <p:spPr>
          <a:xfrm>
            <a:off x="11938000" y="0"/>
            <a:ext cx="254000" cy="6858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5" name="Flowchart: Process 9"/>
          <p:cNvSpPr/>
          <p:nvPr/>
        </p:nvSpPr>
        <p:spPr>
          <a:xfrm rot="5400000">
            <a:off x="5969000" y="-5969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6" name="Flowchart: Process 10"/>
          <p:cNvSpPr/>
          <p:nvPr/>
        </p:nvSpPr>
        <p:spPr>
          <a:xfrm rot="5400000">
            <a:off x="5969000" y="635000"/>
            <a:ext cx="254000" cy="12192000"/>
          </a:xfrm>
          <a:prstGeom prst="flowChartProcess">
            <a:avLst/>
          </a:prstGeom>
          <a:solidFill>
            <a:srgbClr val="D1D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2400"/>
          </a:p>
        </p:txBody>
      </p:sp>
      <p:sp>
        <p:nvSpPr>
          <p:cNvPr id="17" name="Text Placeholder 8"/>
          <p:cNvSpPr txBox="1">
            <a:spLocks/>
          </p:cNvSpPr>
          <p:nvPr/>
        </p:nvSpPr>
        <p:spPr>
          <a:xfrm>
            <a:off x="831270" y="2011894"/>
            <a:ext cx="11106729" cy="4163839"/>
          </a:xfrm>
          <a:prstGeom prst="rect">
            <a:avLst/>
          </a:prstGeom>
        </p:spPr>
        <p:txBody>
          <a:bodyPr>
            <a:normAutofit/>
          </a:bodyPr>
          <a:lstStyle>
            <a:lvl1pPr marL="342900" indent="-342900" algn="l" defTabSz="457200" rtl="0" eaLnBrk="1" latinLnBrk="0" hangingPunct="1">
              <a:spcBef>
                <a:spcPct val="20000"/>
              </a:spcBef>
              <a:buFont typeface="Arial" panose="020B0604020202020204" pitchFamily="34" charset="0"/>
              <a:buChar char="•"/>
              <a:defRPr sz="1600" kern="1200" baseline="0">
                <a:solidFill>
                  <a:schemeClr val="tx1"/>
                </a:solidFill>
                <a:latin typeface="Amsi Pro Light"/>
                <a:ea typeface="Roboto Condensed Light" panose="02000000000000000000" pitchFamily="2" charset="0"/>
                <a:cs typeface="Open Sans Light" panose="020B0306030504020204" pitchFamily="34" charset="0"/>
              </a:defRPr>
            </a:lvl1pPr>
            <a:lvl2pPr marL="742950" indent="-285750" algn="l" defTabSz="457200" rtl="0" eaLnBrk="1" latinLnBrk="0" hangingPunct="1">
              <a:spcBef>
                <a:spcPct val="20000"/>
              </a:spcBef>
              <a:buFont typeface="Wingdings" panose="05000000000000000000" pitchFamily="2" charset="2"/>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msi Pro Light"/>
                <a:ea typeface="Roboto Condensed Light" panose="02000000000000000000" pitchFamily="2" charset="0"/>
                <a:cs typeface="Open Sans Light" panose="020B0306030504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msi Pro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933" dirty="0">
              <a:solidFill>
                <a:srgbClr val="000000"/>
              </a:solidFill>
            </a:endParaRPr>
          </a:p>
        </p:txBody>
      </p:sp>
      <p:pic>
        <p:nvPicPr>
          <p:cNvPr id="19" name="Picture 18"/>
          <p:cNvPicPr>
            <a:picLocks noChangeAspect="1"/>
          </p:cNvPicPr>
          <p:nvPr/>
        </p:nvPicPr>
        <p:blipFill>
          <a:blip r:embed="rId2"/>
          <a:stretch>
            <a:fillRect/>
          </a:stretch>
        </p:blipFill>
        <p:spPr>
          <a:xfrm>
            <a:off x="11548532" y="6167075"/>
            <a:ext cx="406400" cy="404143"/>
          </a:xfrm>
          <a:prstGeom prst="rect">
            <a:avLst/>
          </a:prstGeom>
        </p:spPr>
      </p:pic>
      <p:sp>
        <p:nvSpPr>
          <p:cNvPr id="22" name="Slide Number Placeholder 9"/>
          <p:cNvSpPr txBox="1">
            <a:spLocks/>
          </p:cNvSpPr>
          <p:nvPr/>
        </p:nvSpPr>
        <p:spPr>
          <a:xfrm>
            <a:off x="10751550" y="6175734"/>
            <a:ext cx="796983" cy="344684"/>
          </a:xfrm>
          <a:prstGeom prst="rect">
            <a:avLst/>
          </a:prstGeom>
        </p:spPr>
        <p:txBody>
          <a:bodyPr vert="horz" lIns="121920" tIns="60960" rIns="121920" bIns="60960" rtlCol="0" anchor="ctr"/>
          <a:lstStyle>
            <a:defPPr>
              <a:defRPr lang="en-US"/>
            </a:defPPr>
            <a:lvl1pPr marL="0" algn="r" defTabSz="457200" rtl="0" eaLnBrk="1" latinLnBrk="0" hangingPunct="1">
              <a:defRPr sz="1800" kern="1200">
                <a:solidFill>
                  <a:schemeClr val="tx1">
                    <a:tint val="75000"/>
                  </a:schemeClr>
                </a:solidFill>
                <a:latin typeface="Amsi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rgbClr val="7A99AC"/>
                </a:solidFill>
              </a:rPr>
              <a:t>9</a:t>
            </a:r>
            <a:endParaRPr lang="en-US" sz="2400" dirty="0">
              <a:solidFill>
                <a:srgbClr val="7A99AC"/>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952" y="337582"/>
            <a:ext cx="7644384" cy="6019490"/>
          </a:xfrm>
          <a:prstGeom prst="rect">
            <a:avLst/>
          </a:prstGeom>
        </p:spPr>
      </p:pic>
    </p:spTree>
    <p:extLst>
      <p:ext uri="{BB962C8B-B14F-4D97-AF65-F5344CB8AC3E}">
        <p14:creationId xmlns:p14="http://schemas.microsoft.com/office/powerpoint/2010/main" val="1180963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6672</Words>
  <Application>Microsoft Macintosh PowerPoint</Application>
  <PresentationFormat>Widescreen</PresentationFormat>
  <Paragraphs>608</Paragraphs>
  <Slides>89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89</vt:i4>
      </vt:variant>
    </vt:vector>
  </HeadingPairs>
  <TitlesOfParts>
    <vt:vector size="103" baseType="lpstr">
      <vt:lpstr>Amsi Pro</vt:lpstr>
      <vt:lpstr>Amsi Pro Light</vt:lpstr>
      <vt:lpstr>Amsi Pro Narw Ultra</vt:lpstr>
      <vt:lpstr>Amsi Pro Opt Headline</vt:lpstr>
      <vt:lpstr>Avenir Black Oblique</vt:lpstr>
      <vt:lpstr>Calibri</vt:lpstr>
      <vt:lpstr>Calibri Light</vt:lpstr>
      <vt:lpstr>Open Sans Condensed</vt:lpstr>
      <vt:lpstr>Open Sans Light</vt:lpstr>
      <vt:lpstr>Roboto Condensed</vt:lpstr>
      <vt:lpstr>Roboto Condensed Light</vt:lpstr>
      <vt:lpstr>Wingdings</vt:lpstr>
      <vt:lpstr>Arial</vt:lpstr>
      <vt:lpstr>Office Theme</vt:lpstr>
      <vt:lpstr>Canadian Snowsports Officials  Level II Module   MINOR OFFICIALS ROLES &amp; RESPONSIBILITIES for PROVINCIAL &amp; CANADA CUP Level Events  </vt:lpstr>
      <vt:lpstr>Officials Pathway</vt:lpstr>
      <vt:lpstr>Officials Pathway</vt:lpstr>
      <vt:lpstr>PowerPoint Presentation</vt:lpstr>
      <vt:lpstr>Officials and Judges</vt:lpstr>
      <vt:lpstr>Officials and Judges (cont.)</vt:lpstr>
      <vt:lpstr>Officials and Judges (cont.)</vt:lpstr>
      <vt:lpstr>Making Headway </vt:lpstr>
      <vt:lpstr>PowerPoint Presentation</vt:lpstr>
      <vt:lpstr>PowerPoint Presentation</vt:lpstr>
      <vt:lpstr>PowerPoint Presentation</vt:lpstr>
      <vt:lpstr>Modules outcomes</vt:lpstr>
      <vt:lpstr>PowerPoint Presentation</vt:lpstr>
      <vt:lpstr>SAFETY and RISK MANAGEMENT</vt:lpstr>
      <vt:lpstr>THE EMERGENCY ACTION PLAN</vt:lpstr>
      <vt:lpstr>PowerPoint Presentation</vt:lpstr>
      <vt:lpstr>Organizing Committee &amp; Event Administration</vt:lpstr>
      <vt:lpstr>Management Officials</vt:lpstr>
      <vt:lpstr>Administration Personnel</vt:lpstr>
      <vt:lpstr>Your Organizing Committee Members &amp; Incredible Administration Team at a glance!</vt:lpstr>
      <vt:lpstr>Support Officials (YOU!!) </vt:lpstr>
      <vt:lpstr>Major Officials </vt:lpstr>
      <vt:lpstr>PowerPoint Presentation</vt:lpstr>
      <vt:lpstr>Competition Jury consists of the following individuals</vt:lpstr>
      <vt:lpstr>PowerPoint Presentation</vt:lpstr>
      <vt:lpstr>PowerPoint Presentation</vt:lpstr>
      <vt:lpstr>Duties and Obligations of the Jury</vt:lpstr>
      <vt:lpstr>The Technical Delegate (most often called the “TD”)</vt:lpstr>
      <vt:lpstr>The TD</vt:lpstr>
      <vt:lpstr>The Head Judge</vt:lpstr>
      <vt:lpstr>Chief of Competition</vt:lpstr>
      <vt:lpstr>*The Race Director</vt:lpstr>
      <vt:lpstr>Events &amp; Competition Sites</vt:lpstr>
      <vt:lpstr>PowerPoint Presentation</vt:lpstr>
      <vt:lpstr>PowerPoint Presentation</vt:lpstr>
      <vt:lpstr>PowerPoint Presentation</vt:lpstr>
      <vt:lpstr>PowerPoint Presentation</vt:lpstr>
      <vt:lpstr>PowerPoint Presentation</vt:lpstr>
      <vt:lpstr>PowerPoint Presentation</vt:lpstr>
      <vt:lpstr>Support Officials who are working outside!</vt:lpstr>
      <vt:lpstr>Support Officials who are working outside!</vt:lpstr>
      <vt:lpstr>Assistant Starter </vt:lpstr>
      <vt:lpstr>Assistant Starter </vt:lpstr>
      <vt:lpstr>Awards and Prize Giving </vt:lpstr>
      <vt:lpstr>Assistant Chief of Course</vt:lpstr>
      <vt:lpstr>Assistant Chief of Course</vt:lpstr>
      <vt:lpstr>Assistant Chief of Competition</vt:lpstr>
      <vt:lpstr>Assistant Chief of Competition</vt:lpstr>
      <vt:lpstr>Announcer</vt:lpstr>
      <vt:lpstr>Announcer</vt:lpstr>
      <vt:lpstr>Announcer</vt:lpstr>
      <vt:lpstr>Chief of Competition (Jury Member)</vt:lpstr>
      <vt:lpstr>Chief of Equipment </vt:lpstr>
      <vt:lpstr>Chief of Course Equipment</vt:lpstr>
      <vt:lpstr>Course Crew</vt:lpstr>
      <vt:lpstr>Course Crew</vt:lpstr>
      <vt:lpstr>Chief of Scoring</vt:lpstr>
      <vt:lpstr>Chief of Start</vt:lpstr>
      <vt:lpstr>Start sequence is as follows…</vt:lpstr>
      <vt:lpstr>Chief of Start</vt:lpstr>
      <vt:lpstr>Chief of Course</vt:lpstr>
      <vt:lpstr>Chief of Course</vt:lpstr>
      <vt:lpstr>Chief of Timing</vt:lpstr>
      <vt:lpstr>Chief of Timing</vt:lpstr>
      <vt:lpstr>Communications Coordinator</vt:lpstr>
      <vt:lpstr>Course Crew  CHOPPERS</vt:lpstr>
      <vt:lpstr>Course Crew  CHOPPERS</vt:lpstr>
      <vt:lpstr>Course Crew FENCING</vt:lpstr>
      <vt:lpstr>Course Crew FENCING</vt:lpstr>
      <vt:lpstr>Course Crew MARKING</vt:lpstr>
      <vt:lpstr>Course Crew MARKING</vt:lpstr>
      <vt:lpstr>Course Crew  Slippers and Steppers</vt:lpstr>
      <vt:lpstr>Course Crew   SLIPPERS AND STEPPERS</vt:lpstr>
      <vt:lpstr>Event Director</vt:lpstr>
      <vt:lpstr>Event Office and Admin Support Crew</vt:lpstr>
      <vt:lpstr>Event Office and Admin Support Crew</vt:lpstr>
      <vt:lpstr>Runners</vt:lpstr>
      <vt:lpstr>Gate Crew</vt:lpstr>
      <vt:lpstr>Gate Crew</vt:lpstr>
      <vt:lpstr>Hand Timers</vt:lpstr>
      <vt:lpstr>Tips for Hand Timers</vt:lpstr>
      <vt:lpstr>Tips for Hand Timers</vt:lpstr>
      <vt:lpstr>Race Secretary</vt:lpstr>
      <vt:lpstr>Race Secretary</vt:lpstr>
      <vt:lpstr>Sponsorship and Marketing Coordinator</vt:lpstr>
      <vt:lpstr>VIP Coordinator</vt:lpstr>
      <vt:lpstr>Volunteer Coordinator (aka the miracle worker)</vt:lpstr>
      <vt:lpstr>Volunteer Coordinator (aka the miracle worker)</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Snowsports Officials  Level II Module   MINOR OFFICIALS ROLES &amp; RESPONSIBILITIES for PROVINCIAL &amp; CANADA CUP Level Events  </dc:title>
  <dc:creator>Kelsey Bennett</dc:creator>
  <cp:lastModifiedBy>Kelsey Bennett</cp:lastModifiedBy>
  <cp:revision>43</cp:revision>
  <dcterms:created xsi:type="dcterms:W3CDTF">2017-04-10T13:26:03Z</dcterms:created>
  <dcterms:modified xsi:type="dcterms:W3CDTF">2017-04-10T23:46:52Z</dcterms:modified>
</cp:coreProperties>
</file>